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2" r:id="rId4"/>
    <p:sldId id="273" r:id="rId5"/>
    <p:sldId id="271" r:id="rId6"/>
    <p:sldId id="258" r:id="rId7"/>
    <p:sldId id="257" r:id="rId8"/>
    <p:sldId id="259" r:id="rId9"/>
    <p:sldId id="263" r:id="rId10"/>
    <p:sldId id="262" r:id="rId11"/>
    <p:sldId id="264" r:id="rId12"/>
    <p:sldId id="265" r:id="rId13"/>
    <p:sldId id="269" r:id="rId14"/>
    <p:sldId id="260" r:id="rId15"/>
    <p:sldId id="267" r:id="rId16"/>
    <p:sldId id="268" r:id="rId17"/>
    <p:sldId id="261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29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71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555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1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4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37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0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82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96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0B5C7-DA76-4C4F-A6FA-2DC685FDD6B7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708C4-1E30-4676-A509-82DC5E104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86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2876" y="42010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4020" y="1570896"/>
            <a:ext cx="1009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6857" y="3737421"/>
            <a:ext cx="50770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Подготовили: Орлова Екатерина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                        Орлова Полина</a:t>
            </a:r>
          </a:p>
          <a:p>
            <a:r>
              <a:rPr lang="ru-RU" sz="28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                       9 «А»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Педагог: Новик Надежда Георгиевна</a:t>
            </a:r>
            <a:endParaRPr lang="ru-RU" sz="2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1820" y="6156810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г. Пермь 2021 г.</a:t>
            </a:r>
            <a:endParaRPr lang="ru-RU" sz="20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8370" y="2646617"/>
            <a:ext cx="7534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«Опера – это на всю жизнь, а не на </a:t>
            </a:r>
            <a:r>
              <a:rPr lang="ru-RU" sz="32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мгновение</a:t>
            </a:r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»</a:t>
            </a:r>
            <a:endParaRPr lang="ru-RU" sz="32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0550" y="1612337"/>
            <a:ext cx="355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МАОУ «СОШ №133»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33378" y="709121"/>
            <a:ext cx="898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МУНИЦИПАЛЬНЫЙ  КОНКУРС  ИССЛЕДОВАТЕЛЬСКИХ  РАБОТ  УЧАЩИХСЯ</a:t>
            </a: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3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4201" r="1612" b="8963"/>
          <a:stretch/>
        </p:blipFill>
        <p:spPr>
          <a:xfrm>
            <a:off x="2303929" y="1690688"/>
            <a:ext cx="7584141" cy="448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151990" y="745966"/>
            <a:ext cx="583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Monotype Corsiva" panose="03010101010201010101" pitchFamily="66" charset="0"/>
              </a:rPr>
              <a:t>Италия,Милан</a:t>
            </a:r>
            <a:r>
              <a:rPr lang="ru-RU" sz="2800" dirty="0" smtClean="0">
                <a:latin typeface="Monotype Corsiva" panose="03010101010201010101" pitchFamily="66" charset="0"/>
              </a:rPr>
              <a:t>, театр «Ла Скала» 1905г.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2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2217" r="2593" b="1269"/>
          <a:stretch/>
        </p:blipFill>
        <p:spPr>
          <a:xfrm>
            <a:off x="5001353" y="1486552"/>
            <a:ext cx="3098203" cy="4254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4" y="1393032"/>
            <a:ext cx="3297273" cy="4254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07585" y="605599"/>
            <a:ext cx="5290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Монсеррат </a:t>
            </a:r>
            <a:r>
              <a:rPr lang="ru-RU" sz="2800" dirty="0" err="1" smtClean="0">
                <a:latin typeface="Monotype Corsiva" panose="03010101010201010101" pitchFamily="66" charset="0"/>
              </a:rPr>
              <a:t>Кабалье</a:t>
            </a:r>
            <a:r>
              <a:rPr lang="ru-RU" sz="2800" dirty="0" smtClean="0">
                <a:latin typeface="Monotype Corsiva" panose="03010101010201010101" pitchFamily="66" charset="0"/>
              </a:rPr>
              <a:t> в начале карьеры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13" name="Монтсеррат Кабалье — Доницетти. Ария Лукреции из оперы _Лукреция Борджиа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02" end="2352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5740651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97816" y="664229"/>
            <a:ext cx="530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М. </a:t>
            </a:r>
            <a:r>
              <a:rPr lang="ru-RU" sz="2800" dirty="0" err="1" smtClean="0">
                <a:latin typeface="Monotype Corsiva" panose="03010101010201010101" pitchFamily="66" charset="0"/>
              </a:rPr>
              <a:t>Кабалье</a:t>
            </a:r>
            <a:r>
              <a:rPr lang="ru-RU" sz="2800" dirty="0" smtClean="0">
                <a:latin typeface="Monotype Corsiva" panose="03010101010201010101" pitchFamily="66" charset="0"/>
              </a:rPr>
              <a:t> в роли Лукреции </a:t>
            </a:r>
            <a:r>
              <a:rPr lang="ru-RU" sz="2800" dirty="0" err="1" smtClean="0">
                <a:latin typeface="Monotype Corsiva" panose="03010101010201010101" pitchFamily="66" charset="0"/>
              </a:rPr>
              <a:t>Борджиа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82496" y="4446802"/>
            <a:ext cx="2460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Ария из оперы 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«Лукреция </a:t>
            </a:r>
            <a:r>
              <a:rPr lang="ru-RU" sz="2400" dirty="0" err="1" smtClean="0">
                <a:latin typeface="Monotype Corsiva" panose="03010101010201010101" pitchFamily="66" charset="0"/>
              </a:rPr>
              <a:t>Борджиа</a:t>
            </a:r>
            <a:r>
              <a:rPr lang="ru-RU" sz="2400" dirty="0" smtClean="0">
                <a:latin typeface="Monotype Corsiva" panose="03010101010201010101" pitchFamily="66" charset="0"/>
              </a:rPr>
              <a:t>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1" r="6022"/>
          <a:stretch/>
        </p:blipFill>
        <p:spPr>
          <a:xfrm>
            <a:off x="699246" y="1873848"/>
            <a:ext cx="5206701" cy="4229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9" y="2056448"/>
            <a:ext cx="5067749" cy="4046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99246" y="1072629"/>
            <a:ext cx="5072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Величайшее сопрано современности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0818" y="641742"/>
            <a:ext cx="3977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Монсеррат </a:t>
            </a:r>
            <a:r>
              <a:rPr lang="ru-RU" sz="2800" dirty="0" err="1" smtClean="0">
                <a:latin typeface="Monotype Corsiva" panose="03010101010201010101" pitchFamily="66" charset="0"/>
              </a:rPr>
              <a:t>Кабалье</a:t>
            </a:r>
            <a:r>
              <a:rPr lang="ru-RU" sz="2800" dirty="0" smtClean="0">
                <a:latin typeface="Monotype Corsiva" panose="03010101010201010101" pitchFamily="66" charset="0"/>
              </a:rPr>
              <a:t> 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в дуэте с Фредди Меркьюри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81" y="925158"/>
            <a:ext cx="8735210" cy="525180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4677" y="-2444677"/>
            <a:ext cx="6858000" cy="11747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2538" y="365125"/>
            <a:ext cx="6287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Франция, Париж, «Гранд – Опера», наши дни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0" cy="12192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09" b="4829"/>
          <a:stretch/>
        </p:blipFill>
        <p:spPr>
          <a:xfrm>
            <a:off x="2151528" y="1333949"/>
            <a:ext cx="7949902" cy="5045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56706" y="504686"/>
            <a:ext cx="5139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Париж, театр «Гранд-Опера» </a:t>
            </a:r>
            <a:r>
              <a:rPr lang="en-US" sz="2800" dirty="0" smtClean="0">
                <a:latin typeface="Monotype Corsiva" panose="03010101010201010101" pitchFamily="66" charset="0"/>
              </a:rPr>
              <a:t>XIX </a:t>
            </a:r>
            <a:r>
              <a:rPr lang="ru-RU" sz="2800" dirty="0" smtClean="0">
                <a:latin typeface="Monotype Corsiva" panose="03010101010201010101" pitchFamily="66" charset="0"/>
              </a:rPr>
              <a:t>в.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34" y="925157"/>
            <a:ext cx="10126532" cy="546488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30189"/>
            <a:ext cx="6858000" cy="12192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6541" y="401937"/>
            <a:ext cx="4280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«Гранд – Опера», Гранд - фойе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3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66" y="1258645"/>
            <a:ext cx="9863434" cy="505609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0" cy="12192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7901" y="453774"/>
            <a:ext cx="5240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«Гранд – Опера», вид из зала на сцену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5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0"/>
            <a:ext cx="6858000" cy="12192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8270"/>
            <a:ext cx="3603811" cy="4461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58" y="1198269"/>
            <a:ext cx="3533110" cy="4461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71788" y="380739"/>
            <a:ext cx="255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Monotype Corsiva" panose="03010101010201010101" pitchFamily="66" charset="0"/>
              </a:rPr>
              <a:t>Энрико</a:t>
            </a:r>
            <a:r>
              <a:rPr lang="ru-RU" sz="2800" dirty="0" smtClean="0"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latin typeface="Monotype Corsiva" panose="03010101010201010101" pitchFamily="66" charset="0"/>
              </a:rPr>
              <a:t>Карузо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9" name="Enriko_Karuzo_ne_Karuzo_Santa_Lucia__(hewbi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3858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9297" y="576609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7454" y="4828729"/>
            <a:ext cx="2903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atin typeface="Monotype Corsiva" panose="03010101010201010101" pitchFamily="66" charset="0"/>
              </a:rPr>
              <a:t>Неополитанская</a:t>
            </a:r>
            <a:r>
              <a:rPr lang="ru-RU" sz="2400" dirty="0" smtClean="0">
                <a:latin typeface="Monotype Corsiva" panose="03010101010201010101" pitchFamily="66" charset="0"/>
              </a:rPr>
              <a:t> песня 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«Санта </a:t>
            </a:r>
            <a:r>
              <a:rPr lang="ru-RU" sz="2400" dirty="0" err="1" smtClean="0">
                <a:latin typeface="Monotype Corsiva" panose="03010101010201010101" pitchFamily="66" charset="0"/>
              </a:rPr>
              <a:t>Лючия</a:t>
            </a:r>
            <a:r>
              <a:rPr lang="ru-RU" sz="2400" dirty="0" smtClean="0">
                <a:latin typeface="Monotype Corsiva" panose="03010101010201010101" pitchFamily="66" charset="0"/>
              </a:rPr>
              <a:t>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269864" y="2818503"/>
            <a:ext cx="7723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«Опера – это на всю жизнь, а не на </a:t>
            </a:r>
            <a:r>
              <a:rPr lang="ru-RU" sz="32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мгновение</a:t>
            </a:r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»</a:t>
            </a:r>
            <a:endParaRPr lang="ru-RU" sz="32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1"/>
            <a:ext cx="6858000" cy="12192002"/>
          </a:xfrm>
        </p:spPr>
      </p:pic>
      <p:sp>
        <p:nvSpPr>
          <p:cNvPr id="7" name="Прямоугольник 6"/>
          <p:cNvSpPr/>
          <p:nvPr/>
        </p:nvSpPr>
        <p:spPr>
          <a:xfrm>
            <a:off x="1895139" y="365125"/>
            <a:ext cx="8401721" cy="6422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истории знаменитых </a:t>
            </a:r>
            <a:r>
              <a:rPr lang="ru-RU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театров оперы в современном мире.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Познакомиться с историей возникновения оперы.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Рассказать о нескольких знаменитых оперных театрах.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Познакомить слушателей </a:t>
            </a:r>
            <a:r>
              <a:rPr lang="ru-RU" sz="28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конференции </a:t>
            </a:r>
            <a:r>
              <a:rPr lang="ru-RU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великими оперными исполнителями.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Проанализировать справочную литературу и интернет – сайты.</a:t>
            </a:r>
            <a:endParaRPr lang="ru-RU" sz="28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3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84" y="941295"/>
            <a:ext cx="7973832" cy="5491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01845" y="254759"/>
            <a:ext cx="4895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Москва, Большой театр, наши дни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0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28" y="1690688"/>
            <a:ext cx="6822141" cy="4677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434854" y="925157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        Большой театр, начало ХХ в.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07" y="1514922"/>
            <a:ext cx="3009900" cy="4029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14" y="1514922"/>
            <a:ext cx="3292779" cy="4394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68357" y="547530"/>
            <a:ext cx="4012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Леонид Витальевич Собинов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5" name="Леонид Собинов - Чайковский (Онегин) - Куда, ку (mp3ha.org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269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5473" y="5438439"/>
            <a:ext cx="609600" cy="609600"/>
          </a:xfrm>
        </p:spPr>
      </p:pic>
      <p:sp>
        <p:nvSpPr>
          <p:cNvPr id="18" name="TextBox 17"/>
          <p:cNvSpPr txBox="1"/>
          <p:nvPr/>
        </p:nvSpPr>
        <p:spPr>
          <a:xfrm>
            <a:off x="8929366" y="4399877"/>
            <a:ext cx="3153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Партия В. Ленского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В опере «Евгений Онегин»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0" cy="12192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4" y="2055814"/>
            <a:ext cx="5218355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24" y="2055814"/>
            <a:ext cx="5230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38855" y="925158"/>
            <a:ext cx="7013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Санкт - Петербург, Мариинский театр, наши дни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0" cy="1219200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4" y="1492043"/>
            <a:ext cx="7530352" cy="4808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46318" y="666974"/>
            <a:ext cx="6564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latin typeface="Monotype Corsiva" panose="03010101010201010101" pitchFamily="66" charset="0"/>
              </a:rPr>
              <a:t>Санкт-Петербург, Мариинский театр  1900 г.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0"/>
            <a:ext cx="6858000" cy="12192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384" r="212" b="2978"/>
          <a:stretch/>
        </p:blipFill>
        <p:spPr>
          <a:xfrm>
            <a:off x="5411096" y="1471529"/>
            <a:ext cx="3184261" cy="4378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6" y="1471529"/>
            <a:ext cx="3281080" cy="4378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21276" y="673988"/>
            <a:ext cx="3789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Фёдор Иванович Шаляпин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3976" y="673988"/>
            <a:ext cx="5129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Monotype Corsiva" panose="03010101010201010101" pitchFamily="66" charset="0"/>
              </a:rPr>
              <a:t>Ф.Шаляпин</a:t>
            </a:r>
            <a:r>
              <a:rPr lang="ru-RU" sz="2800" dirty="0" smtClean="0">
                <a:latin typeface="Monotype Corsiva" panose="03010101010201010101" pitchFamily="66" charset="0"/>
              </a:rPr>
              <a:t> в роли Бориса Годунова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борис годунов голос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344" end="106977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5630732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31204" y="4459065"/>
            <a:ext cx="3324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Монолог Пимена из оперы 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«Борис Годунов»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1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34" y="-2673268"/>
            <a:ext cx="6870534" cy="12192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1" y="1394916"/>
            <a:ext cx="5489984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38" y="1550119"/>
            <a:ext cx="5084781" cy="4261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44682" y="766296"/>
            <a:ext cx="4745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otype Corsiva" panose="03010101010201010101" pitchFamily="66" charset="0"/>
              </a:rPr>
              <a:t>Т</a:t>
            </a:r>
            <a:r>
              <a:rPr lang="ru-RU" sz="2800" dirty="0" smtClean="0">
                <a:latin typeface="Monotype Corsiva" panose="03010101010201010101" pitchFamily="66" charset="0"/>
              </a:rPr>
              <a:t>еатр «Ла Скала», наши дни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4304" y="766296"/>
            <a:ext cx="3080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Зрительный зал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264</Words>
  <Application>Microsoft Office PowerPoint</Application>
  <PresentationFormat>Широкоэкранный</PresentationFormat>
  <Paragraphs>43</Paragraphs>
  <Slides>18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Batang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elena</cp:lastModifiedBy>
  <cp:revision>47</cp:revision>
  <dcterms:created xsi:type="dcterms:W3CDTF">2020-11-07T15:25:08Z</dcterms:created>
  <dcterms:modified xsi:type="dcterms:W3CDTF">2021-05-16T08:30:18Z</dcterms:modified>
</cp:coreProperties>
</file>