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037436-8CD7-4020-9A5C-064D65554366}">
  <a:tblStyle styleId="{09037436-8CD7-4020-9A5C-064D6555436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8349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afdd1bf1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afdd1bf12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cafdd1bf12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7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6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6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3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5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6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6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0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8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3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3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8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8%D0%BB%D1%8C%D0%B3%D0%B5%D0%BB%D1%8C%D0%BC_%D0%A2%D0%B8%D1%80%D1%81%D0%BA%D0%B8%D0%B9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90%D0%BB%D1%8C%D0%B1%D0%B5%D1%80%D1%82_%D0%90%D1%85%D0%B5%D0%BD%D1%81%D0%BA%D0%B8%D0%B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0%D0%BC%D1%8C%D0%B5%D0%BD" TargetMode="External"/><Relationship Id="rId5" Type="http://schemas.openxmlformats.org/officeDocument/2006/relationships/hyperlink" Target="https://ru.wikipedia.org/wiki/1050_%D0%B3%D0%BE%D0%B4" TargetMode="External"/><Relationship Id="rId4" Type="http://schemas.openxmlformats.org/officeDocument/2006/relationships/hyperlink" Target="https://ru.wikipedia.org/wiki/%D0%9F%D0%B5%D1%80%D0%B2%D1%8B%D0%B9_%D0%BA%D1%80%D0%B5%D1%81%D1%82%D0%BE%D0%B2%D1%8B%D0%B9_%D0%BF%D0%BE%D1%85%D0%BE%D0%B4" TargetMode="External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97755" y="3949201"/>
            <a:ext cx="9144000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ru-RU" sz="6600" b="1" i="1"/>
              <a:t>«Крестовые походы»</a:t>
            </a:r>
            <a:endParaRPr sz="6600" b="1" i="1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8665028" y="5227638"/>
            <a:ext cx="3251200" cy="47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Выполнил: Баранов Т.А.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640259" y="6259735"/>
            <a:ext cx="3251200" cy="47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597755" y="0"/>
            <a:ext cx="9144000" cy="56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МАОУ СОШ № </a:t>
            </a:r>
            <a:r>
              <a:rPr lang="ru-RU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133 Пермь</a:t>
            </a:r>
            <a:endParaRPr sz="24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947783" y="2947050"/>
            <a:ext cx="6876204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Исследовательский проект по истории:</a:t>
            </a:r>
            <a:endParaRPr sz="4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8680019" y="5961857"/>
            <a:ext cx="3251200" cy="47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641" y="209773"/>
            <a:ext cx="3393351" cy="218268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5037" y="163986"/>
            <a:ext cx="3266191" cy="222328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ctrTitle"/>
          </p:nvPr>
        </p:nvSpPr>
        <p:spPr>
          <a:xfrm>
            <a:off x="231059" y="-326000"/>
            <a:ext cx="11729884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1" i="1"/>
              <a:t>Последний крестовый поход</a:t>
            </a:r>
            <a:endParaRPr sz="4400" b="1" i="1"/>
          </a:p>
        </p:txBody>
      </p:sp>
      <p:sp>
        <p:nvSpPr>
          <p:cNvPr id="164" name="Google Shape;164;p22"/>
          <p:cNvSpPr/>
          <p:nvPr/>
        </p:nvSpPr>
        <p:spPr>
          <a:xfrm>
            <a:off x="4375366" y="507128"/>
            <a:ext cx="7895303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Позже состоялось еще пять походов, последний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восьмой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крестовый поход состоялся в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1270 г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Его возглавил руководитель седьмого похода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Людовик IX Святой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Египетский султан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Бейбарс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 народ </a:t>
            </a:r>
            <a:r>
              <a:rPr lang="ru-RU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унижали христиан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Это и стало </a:t>
            </a:r>
            <a:r>
              <a:rPr lang="ru-RU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причиной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последнего похода.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Крестоносцы высадились в Тунисе. В войске вспыхнула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Чума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от болезни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скончался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сам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Людовик IX Святой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Потери солдат вынудили крестоносцев вернуться восвояси и не продолжать поход.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1" y="4292780"/>
            <a:ext cx="1194619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 завершилась большая эпоха крестовых походов. Ранее захваченные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Антиохия и Триполи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стали входить в состав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Турции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Позже европейцы отказались от территориальных притязаний в Палестине и Сирии. Гроб Господень стал вновь принадлежать мусульманам.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крестовых походов власть Пап увеличилась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количество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свободных крестьян 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резко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возросло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По указу, все крестьяне, участвовавшие в походах становились свободными.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0" y="1058410"/>
            <a:ext cx="4187457" cy="274511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ctrTitle"/>
          </p:nvPr>
        </p:nvSpPr>
        <p:spPr>
          <a:xfrm>
            <a:off x="113071" y="-98320"/>
            <a:ext cx="11729884" cy="49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 b="1" i="1"/>
              <a:t>Крестовые походы: участники, цели, итоги</a:t>
            </a:r>
            <a:endParaRPr sz="2800" b="1" i="1"/>
          </a:p>
        </p:txBody>
      </p:sp>
      <p:graphicFrame>
        <p:nvGraphicFramePr>
          <p:cNvPr id="173" name="Google Shape;173;p23"/>
          <p:cNvGraphicFramePr/>
          <p:nvPr>
            <p:extLst>
              <p:ext uri="{D42A27DB-BD31-4B8C-83A1-F6EECF244321}">
                <p14:modId xmlns:p14="http://schemas.microsoft.com/office/powerpoint/2010/main" val="190942154"/>
              </p:ext>
            </p:extLst>
          </p:nvPr>
        </p:nvGraphicFramePr>
        <p:xfrm>
          <a:off x="112536" y="0"/>
          <a:ext cx="11959593" cy="6906066"/>
        </p:xfrm>
        <a:graphic>
          <a:graphicData uri="http://schemas.openxmlformats.org/drawingml/2006/table">
            <a:tbl>
              <a:tblPr>
                <a:noFill/>
                <a:tableStyleId>{09037436-8CD7-4020-9A5C-064D65554366}</a:tableStyleId>
              </a:tblPr>
              <a:tblGrid>
                <a:gridCol w="1483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2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2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Поход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Участники и организаторы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Цели и результаты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/>
                        <a:t>1 крестовый поход (1096 - 1099 </a:t>
                      </a:r>
                      <a:r>
                        <a:rPr lang="ru-RU" sz="1400" u="none" strike="noStrike" cap="none" dirty="0" err="1"/>
                        <a:t>гг</a:t>
                      </a:r>
                      <a:r>
                        <a:rPr lang="ru-RU" sz="1400" u="none" strike="noStrike" cap="none" dirty="0"/>
                        <a:t>)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Организатор - папа Урбан II. Рыцари из Франции, Германии, Италии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Желание римских пап распространить свою власть на новые страны, западных феодалов - приобрести новые владения и увеличить доходы. Освобождение </a:t>
                      </a:r>
                      <a:r>
                        <a:rPr lang="ru-RU" sz="1600" u="none" strike="noStrike" cap="none" dirty="0" err="1"/>
                        <a:t>Никеи</a:t>
                      </a:r>
                      <a:r>
                        <a:rPr lang="ru-RU" sz="1600" u="none" strike="noStrike" cap="none" dirty="0"/>
                        <a:t> (1097 г), захват </a:t>
                      </a:r>
                      <a:r>
                        <a:rPr lang="ru-RU" sz="1600" u="none" strike="noStrike" cap="none" dirty="0" err="1"/>
                        <a:t>Эдессы</a:t>
                      </a:r>
                      <a:r>
                        <a:rPr lang="ru-RU" sz="1600" u="none" strike="noStrike" cap="none" dirty="0"/>
                        <a:t> (1098 г), овладение Иерусалимом (109S г). Создание государства Триполи, княжества </a:t>
                      </a:r>
                      <a:r>
                        <a:rPr lang="ru-RU" sz="1600" u="none" strike="noStrike" cap="none" dirty="0" err="1"/>
                        <a:t>Антиохского</a:t>
                      </a:r>
                      <a:r>
                        <a:rPr lang="ru-RU" sz="1600" u="none" strike="noStrike" cap="none" dirty="0"/>
                        <a:t>, графства </a:t>
                      </a:r>
                      <a:r>
                        <a:rPr lang="ru-RU" sz="1600" u="none" strike="noStrike" cap="none" dirty="0" err="1"/>
                        <a:t>Эдесского</a:t>
                      </a:r>
                      <a:r>
                        <a:rPr lang="ru-RU" sz="1600" u="none" strike="noStrike" cap="none" dirty="0"/>
                        <a:t>, Иерусалимского королевства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2 крестовый поход (1147 - 1149 гг)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Возглавляли </a:t>
                      </a:r>
                      <a:r>
                        <a:rPr lang="ru-RU" sz="1600" u="none" strike="noStrike" cap="none" dirty="0" err="1"/>
                        <a:t>Людовиг</a:t>
                      </a:r>
                      <a:r>
                        <a:rPr lang="ru-RU" sz="1600" u="none" strike="noStrike" cap="none" dirty="0"/>
                        <a:t> VII Французский и германский император Конрад III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Потеря крестоносцами </a:t>
                      </a:r>
                      <a:r>
                        <a:rPr lang="ru-RU" sz="1600" u="none" strike="noStrike" cap="none" dirty="0" err="1"/>
                        <a:t>Эдессы</a:t>
                      </a:r>
                      <a:r>
                        <a:rPr lang="ru-RU" sz="1600" u="none" strike="noStrike" cap="none" dirty="0"/>
                        <a:t> (1144 г). Полная неудача крестоносцев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6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3 крестовый поход (1189 - 1192 гг)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Возглавляли германский император Фридрих I Барбаросса, французский король Филипп II Август и английский король Ричард I Львиное Сердце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Цель похода - вернуть Иерусалим, захваченный мусульманами. Потерпели неудачу.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8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4 крестовый поход (1202 - 1204 гг)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Организатор - папа Иннокентий III. Французские, итальянские, германские феодалы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Идея Священной войны исчерпала себя. Жестокое разграбление христианского г. </a:t>
                      </a:r>
                      <a:r>
                        <a:rPr lang="ru-RU" sz="1600" u="none" strike="noStrike" cap="none" dirty="0" err="1"/>
                        <a:t>Зара</a:t>
                      </a:r>
                      <a:r>
                        <a:rPr lang="ru-RU" sz="1600" u="none" strike="noStrike" cap="none" dirty="0"/>
                        <a:t> (Задар). Захват Константинополя. Распад Византийской империи: греческие государства - Эпирское царство, Никейская и </a:t>
                      </a:r>
                      <a:r>
                        <a:rPr lang="ru-RU" sz="1600" u="none" strike="noStrike" cap="none" dirty="0" err="1"/>
                        <a:t>Трапезундская</a:t>
                      </a:r>
                      <a:r>
                        <a:rPr lang="ru-RU" sz="1600" u="none" strike="noStrike" cap="none" dirty="0"/>
                        <a:t> империи. </a:t>
                      </a:r>
                      <a:r>
                        <a:rPr lang="ru-RU" sz="1600" u="none" strike="noStrike" cap="none" dirty="0" smtClean="0"/>
                        <a:t>Создана Латинская империя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/>
                        <a:t>детский (1212 г)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Дети, пастушок Стефан. Поддержан орденом францисканцев.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Тысячи детей погибли или были проданы в рабство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3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5 крестовый поход (1217 - 1221 гг)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Герцог Австрии Леопольд VI, король Венгрии Андраш II и другие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Был организован поход в Палестину и Египет. Потерпели провал наступления в Египте и в переговорах по Иерусалиму из-за того что отсутствовало единство в руководстве.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3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6 крестовый поход (1228 - 1229 гг)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Германский король и император Римской империи Фридрих II Штауфен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18 марта 1229 года Иерусалим в результате заключения договора с египетским султаном, но в 1244 году город снова перешел к мусульманам.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7 крестовый поход (1248 - 1254 гг)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Французкий король Людовик IX Святой.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Поход на Египет. Поражение крестоносцев, взятие в плен короля с последующим выкупом возвращением домой.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8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8 крестовый поход (1270­-1291 гг.)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Монгольские войска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Последний и неудачный. Рыцари потеряли все владения на Востоке, кроме о. Кипр. Разорение стран Восточного Средиземноморья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525" marR="8525" marT="8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ctrTitle"/>
          </p:nvPr>
        </p:nvSpPr>
        <p:spPr>
          <a:xfrm>
            <a:off x="231059" y="-179882"/>
            <a:ext cx="11729884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1" i="1"/>
              <a:t>Итоги крестовых походов</a:t>
            </a:r>
            <a:endParaRPr sz="4400" b="1" i="1"/>
          </a:p>
        </p:txBody>
      </p:sp>
      <p:sp>
        <p:nvSpPr>
          <p:cNvPr id="179" name="Google Shape;179;p24"/>
          <p:cNvSpPr/>
          <p:nvPr/>
        </p:nvSpPr>
        <p:spPr>
          <a:xfrm>
            <a:off x="231059" y="745235"/>
            <a:ext cx="7488876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Хотя крестовые походы не достигли поставленной цели и, начатые при всеобщем воодушевлении, завершились крушениями и разочарованием, они составили целую эпоху в европейской истории и оказали серьезное влияние на многие стороны европейской жизни.</a:t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l="6855" t="20905" r="7894" b="4394"/>
          <a:stretch/>
        </p:blipFill>
        <p:spPr>
          <a:xfrm>
            <a:off x="7829897" y="959384"/>
            <a:ext cx="3951163" cy="2593299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1" name="Google Shape;181;p24"/>
          <p:cNvSpPr/>
          <p:nvPr/>
        </p:nvSpPr>
        <p:spPr>
          <a:xfrm>
            <a:off x="520905" y="4363429"/>
            <a:ext cx="1051185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Византийская империя.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Ослабление Византии. Разорение Константинополя крестоносцами в 1204 г. и венецианская торговая монополия нанесли империи смертельный удар, от которого она не смогла оправиться даже после своего возрождения в 1261 г.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ctrTitle"/>
          </p:nvPr>
        </p:nvSpPr>
        <p:spPr>
          <a:xfrm>
            <a:off x="216071" y="-161877"/>
            <a:ext cx="11729884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1" i="1"/>
              <a:t>Итоги крестовых походов</a:t>
            </a:r>
            <a:endParaRPr sz="4400" b="1" i="1"/>
          </a:p>
        </p:txBody>
      </p:sp>
      <p:sp>
        <p:nvSpPr>
          <p:cNvPr id="187" name="Google Shape;187;p25"/>
          <p:cNvSpPr/>
          <p:nvPr/>
        </p:nvSpPr>
        <p:spPr>
          <a:xfrm>
            <a:off x="504669" y="958103"/>
            <a:ext cx="111526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Торговля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r>
              <a:rPr lang="ru-RU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Самую большую выгоду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крестовых походов извлекли </a:t>
            </a:r>
            <a:r>
              <a:rPr lang="ru-RU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купцы и ремесленники итальянских городов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которые обеспечивали армии крестоносцев снаряжением, провиантом и транспортом. </a:t>
            </a:r>
            <a:endParaRPr/>
          </a:p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Итальянские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купцы установили </a:t>
            </a:r>
            <a:r>
              <a:rPr lang="ru-RU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торговые связи с Ближним Востоком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откуда вывозили в Западную Европу различные предметы роскоши – шелка, пряности, жемчуг и т.п. Спрос на эти товары </a:t>
            </a:r>
            <a:r>
              <a:rPr lang="ru-RU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приносил сверхприбыли и стимулировал поиски новых, более коротких и безопасных путей на Восток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 конечном счете эти поиски привели к открытию Америки. </a:t>
            </a:r>
            <a:endParaRPr/>
          </a:p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Крестовые походы сыграли также чрезвычайно </a:t>
            </a:r>
            <a:r>
              <a:rPr lang="ru-RU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важную роль в зарождении финансовой аристократии и способствовали развитию капиталистических отношений в итальянских городах.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ctrTitle"/>
          </p:nvPr>
        </p:nvSpPr>
        <p:spPr>
          <a:xfrm>
            <a:off x="231059" y="2"/>
            <a:ext cx="11729884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1" i="1"/>
              <a:t>Итоги крестовых походов</a:t>
            </a:r>
            <a:endParaRPr sz="4400" b="1" i="1"/>
          </a:p>
        </p:txBody>
      </p:sp>
      <p:sp>
        <p:nvSpPr>
          <p:cNvPr id="193" name="Google Shape;193;p26"/>
          <p:cNvSpPr/>
          <p:nvPr/>
        </p:nvSpPr>
        <p:spPr>
          <a:xfrm>
            <a:off x="273256" y="1099230"/>
            <a:ext cx="11687695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Феодализм и церковь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 крестовых походах погибли тысячи крупных феодалов, кроме того, множество знатных родов разорилось под бременем долгов. Все эти потери в конечном счете способствовали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централизации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власти в западноевропейских странах и ослаблению системы феодальных отношений.</a:t>
            </a:r>
            <a:endParaRPr/>
          </a:p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Влияние крестовых походов на авторитет церкви оказалось противоречивым. Если </a:t>
            </a:r>
            <a:r>
              <a:rPr lang="ru-RU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первые походы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способствовали </a:t>
            </a:r>
            <a:r>
              <a:rPr lang="ru-RU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укреплению авторитета римского папы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взявшего на себя роль духовного лидера в священной войне против мусульман, то </a:t>
            </a:r>
            <a:r>
              <a:rPr lang="ru-RU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4-й крестовый поход дискредитировал власть папы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даже в лице такого ее выдающегося представителя, как Иннокентий III. </a:t>
            </a:r>
            <a:endParaRPr/>
          </a:p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Деловые интересы нередко оказывались выше религиозных соображений, заставляя крестоносцев пренебрегать папскими запретами и вступать в деловые и даже дружеские контакты с мусульманами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ctrTitle"/>
          </p:nvPr>
        </p:nvSpPr>
        <p:spPr>
          <a:xfrm>
            <a:off x="231059" y="-326000"/>
            <a:ext cx="11729884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1" i="1"/>
              <a:t>Итоги крестовых походов</a:t>
            </a:r>
            <a:endParaRPr sz="4400" b="1" i="1"/>
          </a:p>
        </p:txBody>
      </p:sp>
      <p:sp>
        <p:nvSpPr>
          <p:cNvPr id="200" name="Google Shape;200;p27"/>
          <p:cNvSpPr/>
          <p:nvPr/>
        </p:nvSpPr>
        <p:spPr>
          <a:xfrm>
            <a:off x="407368" y="569131"/>
            <a:ext cx="11784632" cy="588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Культура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Крестовые походы получили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широкое отражение в литературе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О подвигах крестоносцев в Средние века было сложено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несчетное количество поэтических произведений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большей частью на старофранцузском языке. Среди них встречаются подлинно великие произведения, как, например, История священной войны описывающая подвиги Ричарда Львиное Сердце, или Песнь об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Антиохии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посвященная 1-му крестовому походу. Новый художественный материал, рожденный крестовыми походами, проникал и в древние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легенды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Так, получили продолжение раннесредневековые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циклы о Карле Великом и короле Артуре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Крестовые походы стимулировали также развитие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историографии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«З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авоевание Константинополя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остается самым авторитетным источником для изучения 4-го крестового похода. Лучшим средневековым произведением в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жанре биографии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многие считают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жизнеописание короля Людовика IX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созданное Жаном де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Жуанвлем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288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Одной из самых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значительных средневековых хроник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стала написанная по-латыни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архиепископа Вильгельма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Тирского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История деяний в заморских землях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достоверно воссоздающая историю Иерусалимского королевства с 1144 по 1184.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ctrTitle"/>
          </p:nvPr>
        </p:nvSpPr>
        <p:spPr>
          <a:xfrm>
            <a:off x="186087" y="404735"/>
            <a:ext cx="11729884" cy="497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 i="1"/>
              <a:t/>
            </a:r>
            <a:br>
              <a:rPr lang="ru-RU" sz="3600" i="1"/>
            </a:br>
            <a:r>
              <a:rPr lang="ru-RU" sz="3600" i="1"/>
              <a:t/>
            </a:r>
            <a:br>
              <a:rPr lang="ru-RU" sz="3600" i="1"/>
            </a:br>
            <a:r>
              <a:rPr lang="ru-RU" sz="3600" b="1" i="1"/>
              <a:t>Результаты:</a:t>
            </a:r>
            <a:br>
              <a:rPr lang="ru-RU" sz="3600" b="1" i="1"/>
            </a:br>
            <a:r>
              <a:rPr lang="ru-RU" sz="3600" i="1"/>
              <a:t>1. </a:t>
            </a:r>
            <a:r>
              <a:rPr lang="ru-RU" sz="3600"/>
              <a:t>Изучены все крестовые походы;</a:t>
            </a:r>
            <a:br>
              <a:rPr lang="ru-RU" sz="3600"/>
            </a:br>
            <a:r>
              <a:rPr lang="ru-RU" sz="3600"/>
              <a:t>2. Определены цели крестовых походов, их организаторы, участники и итоги;</a:t>
            </a:r>
            <a:br>
              <a:rPr lang="ru-RU" sz="3600"/>
            </a:br>
            <a:r>
              <a:rPr lang="ru-RU" sz="3600"/>
              <a:t>3. Подобран соответствующий иллюстративный материал, наглядно демонстрирующий то или иное историческое событие;</a:t>
            </a:r>
            <a:br>
              <a:rPr lang="ru-RU" sz="3600"/>
            </a:br>
            <a:r>
              <a:rPr lang="ru-RU" sz="3600"/>
              <a:t>4. Весь собранный материал структурирован в единую таблицу для удобства изучения на уроках истории;</a:t>
            </a:r>
            <a:br>
              <a:rPr lang="ru-RU" sz="3600"/>
            </a:br>
            <a:r>
              <a:rPr lang="ru-RU" sz="3600"/>
              <a:t>5. Разработана презентация, доклад по проекту.</a:t>
            </a:r>
            <a:endParaRPr sz="3600"/>
          </a:p>
        </p:txBody>
      </p:sp>
      <p:sp>
        <p:nvSpPr>
          <p:cNvPr id="207" name="Google Shape;207;p28"/>
          <p:cNvSpPr txBox="1"/>
          <p:nvPr/>
        </p:nvSpPr>
        <p:spPr>
          <a:xfrm>
            <a:off x="186087" y="5565148"/>
            <a:ext cx="11729884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sz="4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186087" y="226292"/>
            <a:ext cx="11729884" cy="612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Актуальность и проблема</a:t>
            </a:r>
            <a:endParaRPr/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Крестовые походы в Святую землю - значимое событием в мировой истории. Их изучение представляется важным для понимания истории как Запада, так и Востока.  Кроме того, велик и хронологический охват этих экспедиций: крестовые походы в Святую землю продолжались на протяжении двух столетий, а традиция священных войн, благословляемых папой, продолжала существовать уже в рамках других конфликтов вплоть до Нового времени.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Наконец, участие европейцев в крестовых походах имело широкую географию, включавшую все земли, где церковные структуры находились под управлением папы. В противоположность внутриевропейским феодальным междоусобицам, крестовые походы стали беспрецедентной серией военных экспедиций, объединивших европейские земли против общего внешнего врага. Для полноценного понимания крестовых походов необходимо тщательное изучение проблемы, связанной с мотивацией их участников, и, в частности, выяснение вопроса, какими были основные аргументы, с помощью которых церковь привлекала население в походы.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186087" y="226294"/>
            <a:ext cx="117298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 и задачи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379145" y="1620536"/>
            <a:ext cx="1134376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Изучить все крестовые походы.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Определить цели крестовых походов, их организаторы, участники и итоги.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Подобрать соответствующий иллюстративный материал, наглядно демонстрирующий исторические события.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Весь собранный материал структурировать в единую таблицу для удобства изучения на уроках истории.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Разработать презентацию и доклад по проекту.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274829" y="775639"/>
            <a:ext cx="11207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выявление разносторонних характеристик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крестовых походов,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закрепление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практике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полученного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ходе исследования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материала.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1" y="4763063"/>
            <a:ext cx="112963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Объектом проектирования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выступают крестовые походы, а </a:t>
            </a:r>
            <a:r>
              <a:rPr lang="ru-RU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предметом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их характеристики ( цели, причины, действия, итоги).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86089" y="5591033"/>
            <a:ext cx="1129637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Гипотеза  -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 настоящего проекта поможет лучше усвоить и закрепить полученную информацию, расширить объем знаний по теме крестовых походов, входящей в цикл вопросов ВПР по истории в 6 классе.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1489820" y="38875"/>
            <a:ext cx="9144000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 i="1"/>
              <a:t>Крестовые походы</a:t>
            </a:r>
            <a:endParaRPr b="1" i="1"/>
          </a:p>
        </p:txBody>
      </p:sp>
      <p:sp>
        <p:nvSpPr>
          <p:cNvPr id="117" name="Google Shape;117;p16"/>
          <p:cNvSpPr/>
          <p:nvPr/>
        </p:nvSpPr>
        <p:spPr>
          <a:xfrm>
            <a:off x="5832681" y="992173"/>
            <a:ext cx="645979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Крестовые походы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движение в Средние века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Это движение ознаменовалось призванием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Папы Римского Урбана II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пойти и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освободить «Святую землю» от Турков-сельджуков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Цель якобы благородная, но на самом деле вышло все не совсем  религиозно. Ограбления, насилия, насильственное окатоличивание – это та темная сторона, которая сопровождала почти любой крестовый поход.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636" y="992187"/>
            <a:ext cx="5419725" cy="37052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9" name="Google Shape;119;p16"/>
          <p:cNvSpPr/>
          <p:nvPr/>
        </p:nvSpPr>
        <p:spPr>
          <a:xfrm>
            <a:off x="202639" y="4549676"/>
            <a:ext cx="1198936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движение получило такое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название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потому что участники походов надевали на себя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одеяния с вышитым красным крестом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В Крестовый поход входили самые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разные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представители населения –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рыцари, феодалы, разбойники, крестьяне и др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И каждый преследовал свои личные цели. К тому же Папа Римский пообещал всем участникам походов, что им будут отпущены грехи.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ctrTitle"/>
          </p:nvPr>
        </p:nvSpPr>
        <p:spPr>
          <a:xfrm>
            <a:off x="1489820" y="38875"/>
            <a:ext cx="9144000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 i="1"/>
              <a:t>Начало Крестовых походов</a:t>
            </a:r>
            <a:endParaRPr b="1" i="1"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047" y="934011"/>
            <a:ext cx="4709652" cy="353223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6" name="Google Shape;126;p17"/>
          <p:cNvSpPr/>
          <p:nvPr/>
        </p:nvSpPr>
        <p:spPr>
          <a:xfrm>
            <a:off x="5270098" y="933997"/>
            <a:ext cx="6617111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Походов было всего восемь, они продолжались до конца XIII в., а точнее до 1291 г.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Главная цель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преследование язычников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мусульман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также желание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освободить «Святую землю» и святой город Иерусалим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Кроме этого чума и горячка в свое время очень сильно уменьшили количество населения.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тоже своего рода причина крестовых походов. Требовались новые люди, нужно было пополнить население Европы.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9" y="4275944"/>
            <a:ext cx="1177412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1076 г. сельджуки захватили Сирию и Палестину. Поползли слухи о плохом обращении с христианами в святых местах. Нужно было действовать. Толчок произошел после того как Папой Римским стал Урбан II. На церковном Соборе в Клермоне в 1096 г. Папа Урбан II призвал всех верующих совершить поход в Палестину и освободить Иерусалим и Гроб Господень. Желающих нашлось немало. В первую очередь рыцари и феодалы.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ctrTitle"/>
          </p:nvPr>
        </p:nvSpPr>
        <p:spPr>
          <a:xfrm>
            <a:off x="1489820" y="38875"/>
            <a:ext cx="9144000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 i="1"/>
              <a:t>Причины Крестовых походов</a:t>
            </a:r>
            <a:endParaRPr b="1" i="1"/>
          </a:p>
        </p:txBody>
      </p:sp>
      <p:sp>
        <p:nvSpPr>
          <p:cNvPr id="134" name="Google Shape;134;p18"/>
          <p:cNvSpPr/>
          <p:nvPr/>
        </p:nvSpPr>
        <p:spPr>
          <a:xfrm>
            <a:off x="245817" y="1090728"/>
            <a:ext cx="11641393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Char char="✔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Крестьяне Европы очень остро нуждались в земле, им ее катастрофически не хватало;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Char char="✔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Папа Римский сообщил, что Европе нужны богатые земли мусульман;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Char char="✔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Неприемлемо было то, что «Гроб Господень» находился в руках мусульман, это было недопустимо для христианской религии;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Char char="✔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Церковь сильно влияла на жизнь простого верующего. Многие отправились в мусульманские земли, чтобы искупить свои грехи. Так повелел Папа Римский;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Char char="✔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 и последнее это то, что церковь захотела получить в свое пользование новые земли и богатства, просто на просто набить свои карманы.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245807" y="4549798"/>
            <a:ext cx="11838000" cy="2308200"/>
          </a:xfrm>
          <a:prstGeom prst="rect">
            <a:avLst/>
          </a:prstGeom>
          <a:solidFill>
            <a:srgbClr val="FEE599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Интересно, что свой призыв отправиться на святую землю Папа Урбан II на Клермонском соборе подкрепил словами «Deus lo volt» что означает – «Такова воля Божия». К тому же во Франции проводили активную пропаганду, повсюду говорили о том, что положение крестьян на Святой земле было удручающим и их нужно скорее спасать. Пилигрим Петр Пустынник, который побывал в тех местах, очень ярко описал положение тамошних крестьян.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ctrTitle"/>
          </p:nvPr>
        </p:nvSpPr>
        <p:spPr>
          <a:xfrm>
            <a:off x="1489820" y="38875"/>
            <a:ext cx="9144000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 i="1"/>
              <a:t>Первый крестовый поход</a:t>
            </a:r>
            <a:endParaRPr b="1" i="1"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36" y="862953"/>
            <a:ext cx="3940025" cy="31066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2" name="Google Shape;142;p19"/>
          <p:cNvSpPr/>
          <p:nvPr/>
        </p:nvSpPr>
        <p:spPr>
          <a:xfrm>
            <a:off x="4008852" y="762037"/>
            <a:ext cx="8183149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Первый крестовый поход был назначен на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август 1096 г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он продлился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1099 г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Возглавил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его все пилигрим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Петр Пустынник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Он повел народ через территорию Германии. При этом у него вообще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было денег и продуктов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По пути они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грабили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народ. Они не выдержали встречи с венграми и болгарами, которые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перебили их практически всех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Остатки подошли к территории Греции. Оттуда их переправили в Азию, где их добили турки.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Спаслись немногие, в том числе и Петр Пустынник.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68828" y="4138675"/>
            <a:ext cx="1212317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Немногим позже в поход отправилась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знать в лице рыцарства и феодалов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Четыре рыцарских отрядов по разным территориям шли к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Константинополю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Никакой страшной силы они из себя не представляли. Это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была объединенная армия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Они не были обязаны следовать послушанию своих сеньоров. Поэтому могли покинуть войско в любое время. Фактически они шли в крестовый поход очень рискуя. В результате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1099 г. крестоносцам удалось захватить такие города как Антиохия, Эдесса, Иерусалим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Были </a:t>
            </a: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созданы новые государства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Иерусалимское королевство и королевство Триполи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 rot="95">
            <a:off x="1299983" y="3040000"/>
            <a:ext cx="10850100" cy="1037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b="1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 </a:t>
            </a:r>
            <a:r>
              <a:rPr lang="ru-RU" sz="2400" b="1" dirty="0">
                <a:solidFill>
                  <a:srgbClr val="202122"/>
                </a:solidFill>
              </a:rPr>
              <a:t>Пётр </a:t>
            </a:r>
            <a:r>
              <a:rPr lang="ru-RU" sz="2400" b="1" dirty="0" err="1">
                <a:solidFill>
                  <a:srgbClr val="202122"/>
                </a:solidFill>
              </a:rPr>
              <a:t>Амьенский</a:t>
            </a:r>
            <a:r>
              <a:rPr lang="ru-RU" sz="2400" dirty="0">
                <a:solidFill>
                  <a:srgbClr val="202122"/>
                </a:solidFill>
              </a:rPr>
              <a:t> (</a:t>
            </a:r>
            <a:r>
              <a:rPr lang="ru-RU" sz="2400" dirty="0">
                <a:solidFill>
                  <a:srgbClr val="0645AD"/>
                </a:solidFill>
                <a:hlinkClick r:id="rId3" tooltip="Латинский язык"/>
              </a:rPr>
              <a:t>лат.</a:t>
            </a:r>
            <a:r>
              <a:rPr lang="ru-RU" sz="2400" dirty="0">
                <a:solidFill>
                  <a:srgbClr val="202122"/>
                </a:solidFill>
              </a:rPr>
              <a:t> </a:t>
            </a:r>
            <a:r>
              <a:rPr lang="ru-RU" sz="2400" i="1" dirty="0" err="1">
                <a:solidFill>
                  <a:srgbClr val="202122"/>
                </a:solidFill>
              </a:rPr>
              <a:t>Petrus</a:t>
            </a:r>
            <a:r>
              <a:rPr lang="ru-RU" sz="2400" i="1" dirty="0">
                <a:solidFill>
                  <a:srgbClr val="202122"/>
                </a:solidFill>
              </a:rPr>
              <a:t> </a:t>
            </a:r>
            <a:r>
              <a:rPr lang="ru-RU" sz="2400" i="1" dirty="0" err="1">
                <a:solidFill>
                  <a:srgbClr val="202122"/>
                </a:solidFill>
              </a:rPr>
              <a:t>Ambianensis</a:t>
            </a:r>
            <a:r>
              <a:rPr lang="ru-RU" sz="2400" dirty="0">
                <a:solidFill>
                  <a:srgbClr val="202122"/>
                </a:solidFill>
              </a:rPr>
              <a:t>, он же </a:t>
            </a:r>
            <a:r>
              <a:rPr lang="ru-RU" sz="2400" b="1" dirty="0">
                <a:solidFill>
                  <a:srgbClr val="202122"/>
                </a:solidFill>
              </a:rPr>
              <a:t>Пётр Пустынник</a:t>
            </a:r>
            <a:r>
              <a:rPr lang="ru-RU" sz="2400" dirty="0">
                <a:solidFill>
                  <a:srgbClr val="202122"/>
                </a:solidFill>
              </a:rPr>
              <a:t>, </a:t>
            </a:r>
            <a:r>
              <a:rPr lang="ru-RU" sz="2400" dirty="0">
                <a:solidFill>
                  <a:srgbClr val="0645AD"/>
                </a:solidFill>
                <a:hlinkClick r:id="rId3" tooltip="Латинский язык"/>
              </a:rPr>
              <a:t>лат.</a:t>
            </a:r>
            <a:r>
              <a:rPr lang="ru-RU" sz="2400" dirty="0">
                <a:solidFill>
                  <a:srgbClr val="202122"/>
                </a:solidFill>
              </a:rPr>
              <a:t> </a:t>
            </a:r>
            <a:r>
              <a:rPr lang="ru-RU" sz="2400" i="1" dirty="0" err="1">
                <a:solidFill>
                  <a:srgbClr val="202122"/>
                </a:solidFill>
              </a:rPr>
              <a:t>Petrus</a:t>
            </a:r>
            <a:r>
              <a:rPr lang="ru-RU" sz="2400" i="1" dirty="0">
                <a:solidFill>
                  <a:srgbClr val="202122"/>
                </a:solidFill>
              </a:rPr>
              <a:t> </a:t>
            </a:r>
            <a:r>
              <a:rPr lang="ru-RU" sz="2400" i="1" dirty="0" err="1">
                <a:solidFill>
                  <a:srgbClr val="202122"/>
                </a:solidFill>
              </a:rPr>
              <a:t>Heremita</a:t>
            </a:r>
            <a:r>
              <a:rPr lang="ru-RU" sz="2400" dirty="0">
                <a:solidFill>
                  <a:srgbClr val="202122"/>
                </a:solidFill>
              </a:rPr>
              <a:t>), — аскет, которому приписывалась организация </a:t>
            </a:r>
            <a:r>
              <a:rPr lang="ru-RU" sz="2400" dirty="0">
                <a:solidFill>
                  <a:srgbClr val="0645AD"/>
                </a:solidFill>
                <a:hlinkClick r:id="rId4" tooltip="Первый крестовый поход"/>
              </a:rPr>
              <a:t>первого крестового похода</a:t>
            </a:r>
            <a:r>
              <a:rPr lang="ru-RU" sz="2400" dirty="0">
                <a:solidFill>
                  <a:srgbClr val="202122"/>
                </a:solidFill>
              </a:rPr>
              <a:t>.</a:t>
            </a:r>
          </a:p>
          <a:p>
            <a:r>
              <a:rPr lang="ru-RU" sz="2400" dirty="0">
                <a:solidFill>
                  <a:srgbClr val="202122"/>
                </a:solidFill>
              </a:rPr>
              <a:t>Пётр родился около </a:t>
            </a:r>
            <a:r>
              <a:rPr lang="ru-RU" sz="2400" dirty="0">
                <a:solidFill>
                  <a:srgbClr val="0645AD"/>
                </a:solidFill>
                <a:hlinkClick r:id="rId5" tooltip="1050 год"/>
              </a:rPr>
              <a:t>1050 года</a:t>
            </a:r>
            <a:r>
              <a:rPr lang="ru-RU" sz="2400" dirty="0">
                <a:solidFill>
                  <a:srgbClr val="202122"/>
                </a:solidFill>
              </a:rPr>
              <a:t> в </a:t>
            </a:r>
            <a:r>
              <a:rPr lang="ru-RU" sz="2400" dirty="0">
                <a:solidFill>
                  <a:srgbClr val="0645AD"/>
                </a:solidFill>
                <a:hlinkClick r:id="rId6" tooltip="Амьен"/>
              </a:rPr>
              <a:t>Амьене</a:t>
            </a:r>
            <a:r>
              <a:rPr lang="ru-RU" sz="2400" dirty="0">
                <a:solidFill>
                  <a:srgbClr val="202122"/>
                </a:solidFill>
              </a:rPr>
              <a:t>, был военным, потом удалился от света и стал монахом, пустынником. В то время христианский мир был одержим идеей крестовых походов.</a:t>
            </a:r>
          </a:p>
          <a:p>
            <a:r>
              <a:rPr lang="ru-RU" sz="2400" dirty="0">
                <a:solidFill>
                  <a:srgbClr val="202122"/>
                </a:solidFill>
              </a:rPr>
              <a:t>Папа был главным двигателем этого движения, в котором ярко отразилось аскетическое настроение целой эпохи; но по преданиям, записанным у </a:t>
            </a:r>
            <a:r>
              <a:rPr lang="ru-RU" sz="2400" dirty="0">
                <a:solidFill>
                  <a:srgbClr val="0645AD"/>
                </a:solidFill>
                <a:hlinkClick r:id="rId7" tooltip="Альберт Ахенский"/>
              </a:rPr>
              <a:t>Альберта </a:t>
            </a:r>
            <a:r>
              <a:rPr lang="ru-RU" sz="2400" dirty="0" err="1">
                <a:solidFill>
                  <a:srgbClr val="0645AD"/>
                </a:solidFill>
                <a:hlinkClick r:id="rId7" tooltip="Альберт Ахенский"/>
              </a:rPr>
              <a:t>Ахенского</a:t>
            </a:r>
            <a:r>
              <a:rPr lang="ru-RU" sz="2400" dirty="0">
                <a:solidFill>
                  <a:srgbClr val="202122"/>
                </a:solidFill>
              </a:rPr>
              <a:t> и </a:t>
            </a:r>
            <a:r>
              <a:rPr lang="ru-RU" sz="2400" dirty="0">
                <a:solidFill>
                  <a:srgbClr val="0645AD"/>
                </a:solidFill>
                <a:hlinkClick r:id="rId8" tooltip="Вильгельм Тирский"/>
              </a:rPr>
              <a:t>Вильгельма </a:t>
            </a:r>
            <a:r>
              <a:rPr lang="ru-RU" sz="2400" dirty="0" err="1">
                <a:solidFill>
                  <a:srgbClr val="0645AD"/>
                </a:solidFill>
                <a:hlinkClick r:id="rId8" tooltip="Вильгельм Тирский"/>
              </a:rPr>
              <a:t>Тирского</a:t>
            </a:r>
            <a:r>
              <a:rPr lang="ru-RU" sz="2400" dirty="0">
                <a:solidFill>
                  <a:srgbClr val="0645AD"/>
                </a:solidFill>
                <a:hlinkClick r:id="rId8" tooltip="Вильгельм Тирский"/>
              </a:rPr>
              <a:t>,</a:t>
            </a:r>
            <a:r>
              <a:rPr lang="ru-RU" sz="2400" dirty="0">
                <a:solidFill>
                  <a:srgbClr val="202122"/>
                </a:solidFill>
              </a:rPr>
              <a:t> во главе крестового похода стоял не папа, а Пётр, своим воодушевлением увлёкший даже папу. Небольшого роста, имея жалкую наружность, он таил в себе великую доблесть.</a:t>
            </a: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" y="3"/>
            <a:ext cx="1381825" cy="17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5D7"/>
            </a:gs>
            <a:gs pos="100000">
              <a:srgbClr val="E8E6A2"/>
            </a:gs>
          </a:gsLst>
          <a:lin ang="16200000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ctrTitle"/>
          </p:nvPr>
        </p:nvSpPr>
        <p:spPr>
          <a:xfrm>
            <a:off x="231059" y="-326000"/>
            <a:ext cx="11729884" cy="8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1" i="1"/>
              <a:t>Третий крестовый поход «трех королей»</a:t>
            </a:r>
            <a:endParaRPr sz="4400" b="1" i="1"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50" y="569125"/>
            <a:ext cx="4396743" cy="293116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7" name="Google Shape;157;p21"/>
          <p:cNvSpPr/>
          <p:nvPr/>
        </p:nvSpPr>
        <p:spPr>
          <a:xfrm>
            <a:off x="4470487" y="406202"/>
            <a:ext cx="77215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Третий поход - это поход под командованием правителей трех государств – Великобритании, Франции и Германии. В октябре 1187 г. Иерусалим прибрал себе Султан Саладин. Сразу же возникла необходимость послать туда войска и срочно освободить святой город. Этот Крестовый поход возглавляли: Фридрих I Барбаросса – германский император; Филипп II Август – французский король; Ричард Львиное сердце – английский король.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0" y="3500284"/>
            <a:ext cx="121920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Первым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отправился в крестовый поход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Фридрих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Пошел он через Дунай с войском в 100 тыс., выиграл несколько битв, но потом внезапно утонул на переправе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Его сын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продолжил поход и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дошел до </a:t>
            </a:r>
            <a:r>
              <a:rPr lang="ru-RU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Акки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где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встретился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войсками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Ричарда и Филиппа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Город сдался. Конфликт между Ричардом и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Филиппом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вынудили последнего забрать войска и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вернуться во Францию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Английский король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продолжил поход. Иерусалим взять ему не удалось. Он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пошел на заключение мира с </a:t>
            </a:r>
            <a:r>
              <a:rPr lang="ru-RU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Саладином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Город остался в его подчинении.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Христианам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было позволено свободно </a:t>
            </a: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посещать Святой гроб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Главной неудачей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этого похода стали </a:t>
            </a:r>
            <a:r>
              <a:rPr lang="ru-RU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конфликты между правителями государств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Они не смогли действовать сообща, поэтому и смогли ничего добиться.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2054</Words>
  <Application>Microsoft Office PowerPoint</Application>
  <PresentationFormat>Широкоэкранный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Times New Roman</vt:lpstr>
      <vt:lpstr>Тема Office</vt:lpstr>
      <vt:lpstr>«Крестовые походы»</vt:lpstr>
      <vt:lpstr>Презентация PowerPoint</vt:lpstr>
      <vt:lpstr>Презентация PowerPoint</vt:lpstr>
      <vt:lpstr>Крестовые походы</vt:lpstr>
      <vt:lpstr>Начало Крестовых походов</vt:lpstr>
      <vt:lpstr>Причины Крестовых походов</vt:lpstr>
      <vt:lpstr>Первый крестовый поход</vt:lpstr>
      <vt:lpstr>Презентация PowerPoint</vt:lpstr>
      <vt:lpstr>Третий крестовый поход «трех королей»</vt:lpstr>
      <vt:lpstr>Последний крестовый поход</vt:lpstr>
      <vt:lpstr>Крестовые походы: участники, цели, итоги</vt:lpstr>
      <vt:lpstr>Итоги крестовых походов</vt:lpstr>
      <vt:lpstr>Итоги крестовых походов</vt:lpstr>
      <vt:lpstr>Итоги крестовых походов</vt:lpstr>
      <vt:lpstr>Итоги крестовых походов</vt:lpstr>
      <vt:lpstr>  Результаты: 1. Изучены все крестовые походы; 2. Определены цели крестовых походов, их организаторы, участники и итоги; 3. Подобран соответствующий иллюстративный материал, наглядно демонстрирующий то или иное историческое событие; 4. Весь собранный материал структурирован в единую таблицу для удобства изучения на уроках истории; 5. Разработана презентация, доклад по проекту.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«Крестовые походы»</dc:title>
  <cp:lastModifiedBy>elena</cp:lastModifiedBy>
  <cp:revision>4</cp:revision>
  <dcterms:modified xsi:type="dcterms:W3CDTF">2021-05-16T08:17:02Z</dcterms:modified>
</cp:coreProperties>
</file>