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2AC"/>
    <a:srgbClr val="E10002"/>
    <a:srgbClr val="464444"/>
    <a:srgbClr val="687935"/>
    <a:srgbClr val="E1D2F6"/>
    <a:srgbClr val="F2EFF5"/>
    <a:srgbClr val="982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862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8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57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48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08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381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2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9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4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124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05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532D1-F225-466A-8D83-0C0CA2DBCE74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87F42-A287-4010-9AE8-9C1C8A5E5B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79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pos=5&amp;from=tabbar&amp;img_url=https://www.tuborg.bg/media/1079/tuborg_greenfest3.jpg&amp;text=%D0%BA%D0%BE%D0%BD%D1%86%D0%B5%D1%80%D1%82%D1%8B+%D0%BD%D0%B0+%D1%83%D0%BB%D0%B8%D1%86%D0%B5&amp;rpt=simage" TargetMode="External"/><Relationship Id="rId13" Type="http://schemas.openxmlformats.org/officeDocument/2006/relationships/image" Target="../media/image27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12" Type="http://schemas.openxmlformats.org/officeDocument/2006/relationships/hyperlink" Target="https://yandex.ru/images/search?p=4&amp;text=%D0%BA%D1%80%D0%B0%D1%81%D0%B8%D0%B2%D1%8B%D0%B5+%D0%B2%D0%BE%D0%BA%D0%B0%D0%BB%D1%8C%D0%BD%D1%8B%D0%B5+%D0%BA%D0%B0%D1%80%D1%82%D0%B8%D0%BD%D0%BA%D0%B8&amp;pos=133&amp;rpt=simage&amp;img_url=https://s.hdnux.com/photos/16/62/50/3877376/5/rawImage.jpg&amp;from=tabbar" TargetMode="External"/><Relationship Id="rId2" Type="http://schemas.openxmlformats.org/officeDocument/2006/relationships/hyperlink" Target="https://yandex.ru/images/search?p=1&amp;text=%D1%81%D0%BE%D1%84%D0%B8%D1%82%D1%8B+%D0%BA%D0%B0%D1%80%D1%82%D0%B8%D0%BD%D0%BA%D0%B0&amp;pos=33&amp;rpt=simage&amp;img_url=https://oir.mobi/uploads/posts/2019-12/1576017568_44-63.jpg&amp;from=tabba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6.jpeg"/><Relationship Id="rId5" Type="http://schemas.openxmlformats.org/officeDocument/2006/relationships/image" Target="../media/image22.jpeg"/><Relationship Id="rId10" Type="http://schemas.openxmlformats.org/officeDocument/2006/relationships/hyperlink" Target="https://yandex.ru/images/search?pos=9&amp;from=tabbar&amp;img_url=https://sun9-3.userapi.com/c840626/v840626876/481b1/lFDhP_4EiYI.jpg&amp;text=%D0%BA%D1%80%D0%B0%D1%81%D1%81%D0%B8%D0%B2%D1%8B%D0%B5+%D0%B2%D0%BE%D0%BA%D0%B0%D0%BB%D1%8C%D0%BD%D1%8B%D0%B5+%D0%BA%D0%B0%D1%80%D1%82%D0%B8%D0%BA%D0%B8&amp;rpt=simage" TargetMode="External"/><Relationship Id="rId4" Type="http://schemas.openxmlformats.org/officeDocument/2006/relationships/hyperlink" Target="https://yandex.ru/images/search?pos=0&amp;from=tabbar&amp;img_url=https://st2.depositphotos.com/1653909/8228/i/950/depositphotos_82283162-stock-photo-theater-curtain-with-dramatic-lighting.jpg&amp;text=%D1%81%D1%86%D0%B5%D0%BD%D0%B0+%D0%B8+%D0%B7%D0%B0%D0%BB+%D1%84%D0%BE%D1%82%D0%BE&amp;rpt=simage" TargetMode="External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yandex.ru/images/search?p=3&amp;text=%D1%81%D0%BE%D1%84%D0%B8%D1%82%D1%8B+%D0%BA%D0%B0%D1%80%D1%82%D0%B8%D0%BD%D0%BA%D0%B0&amp;pos=91&amp;rpt=simage&amp;img_url=https://megalamparas.com.gt/wp-content/uploads/2020/03/PROYECTOR-LED.jpg&amp;from=tabbar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yandex.ru/images/search?p=13&amp;text=%D1%81%D0%BE%D1%84%D0%B8%D1%82%D1%8B+%D0%BA%D0%B0%D1%80%D1%82%D0%B8%D0%BD%D0%BA%D0%B0&amp;pos=558&amp;rpt=simage&amp;img_url=https://pbs.twimg.com/media/EG2CzHvXUAAt5qI.jpg&amp;from=tabbar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yandex.ru/images/search?p=3&amp;text=%D1%81%D0%BE%D1%84%D0%B8%D1%82%D1%8B+%D0%BA%D0%B0%D1%80%D1%82%D0%B8%D0%BD%D0%BA%D0%B0&amp;pos=102&amp;rpt=simage&amp;img_url=https://i.pinimg.com/originals/8a/6a/bd/8a6abdbe9622bb22d11b1bbba71aa596.jpg&amp;from=tabbar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andex.ru/images/search?pos=16&amp;from=tabbar&amp;img_url=https://i.ytimg.com/vi/Tf4pQ-mVOFU/maxresdefault.jpg&amp;text=%D0%BD%D0%B0%D1%82%D1%8B+%D1%84%D0%BE%D1%82%D0%BE+%D0%BA%D1%80%D0%B0%D1%81%D0%B8%D0%B2%D0%BE%D0%B5&amp;rpt=simage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d005be7275a1b992c044ac96713ef8c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61" y="-125682"/>
            <a:ext cx="12928936" cy="752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9025666" y="4647206"/>
            <a:ext cx="3012141" cy="21301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3193226" y="150607"/>
            <a:ext cx="6809591" cy="5981252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70558" y="366015"/>
            <a:ext cx="3492651" cy="3693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0516" y="2807541"/>
            <a:ext cx="9373497" cy="2033194"/>
          </a:xfrm>
        </p:spPr>
        <p:txBody>
          <a:bodyPr>
            <a:normAutofit fontScale="90000"/>
          </a:bodyPr>
          <a:lstStyle/>
          <a:p>
            <a:r>
              <a:rPr lang="ru-RU" sz="5900" b="1" u="heavy" dirty="0" smtClean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Monotype Corsiva" panose="03010101010201010101" pitchFamily="66" charset="0"/>
              </a:rPr>
              <a:t>«Бизнес-план </a:t>
            </a:r>
            <a:br>
              <a:rPr lang="ru-RU" sz="5900" b="1" u="heavy" dirty="0" smtClean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Monotype Corsiva" panose="03010101010201010101" pitchFamily="66" charset="0"/>
              </a:rPr>
            </a:br>
            <a:r>
              <a:rPr lang="ru-RU" sz="5900" b="1" u="heavy" dirty="0" smtClean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Monotype Corsiva" panose="03010101010201010101" pitchFamily="66" charset="0"/>
              </a:rPr>
              <a:t>вокальной </a:t>
            </a:r>
            <a:br>
              <a:rPr lang="ru-RU" sz="5900" b="1" u="heavy" dirty="0" smtClean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Monotype Corsiva" panose="03010101010201010101" pitchFamily="66" charset="0"/>
              </a:rPr>
            </a:br>
            <a:r>
              <a:rPr lang="ru-RU" sz="5900" b="1" u="heavy" dirty="0" smtClean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Monotype Corsiva" panose="03010101010201010101" pitchFamily="66" charset="0"/>
              </a:rPr>
              <a:t>студии»</a:t>
            </a:r>
            <a:endParaRPr lang="ru-RU" sz="5900" b="1" u="heavy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69983" y="4747692"/>
            <a:ext cx="10677644" cy="1655762"/>
          </a:xfrm>
        </p:spPr>
        <p:txBody>
          <a:bodyPr>
            <a:noAutofit/>
          </a:bodyPr>
          <a:lstStyle/>
          <a:p>
            <a:r>
              <a:rPr lang="ru-RU" sz="2500" b="1" dirty="0" smtClean="0"/>
              <a:t>Работу выполнила:</a:t>
            </a:r>
          </a:p>
          <a:p>
            <a:r>
              <a:rPr lang="ru-RU" sz="2500" b="1" dirty="0" smtClean="0"/>
              <a:t>Ученица 9Б класса</a:t>
            </a:r>
          </a:p>
          <a:p>
            <a:r>
              <a:rPr lang="ru-RU" sz="2500" b="1" dirty="0" smtClean="0"/>
              <a:t>Школы №133</a:t>
            </a:r>
          </a:p>
          <a:p>
            <a:r>
              <a:rPr lang="ru-RU" sz="2500" b="1" dirty="0" smtClean="0">
                <a:solidFill>
                  <a:srgbClr val="FFFF00"/>
                </a:solidFill>
              </a:rPr>
              <a:t> Ленская Алёна</a:t>
            </a:r>
            <a:endParaRPr lang="ru-RU" sz="25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3004" y="2351446"/>
            <a:ext cx="3571539" cy="47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90" b="1" dirty="0" smtClean="0"/>
              <a:t>Тема работы:</a:t>
            </a:r>
            <a:endParaRPr lang="ru-RU" sz="249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0558" y="309142"/>
            <a:ext cx="401977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40" i="1" dirty="0" smtClean="0"/>
              <a:t>Направление: Бизнес-план</a:t>
            </a:r>
            <a:endParaRPr lang="ru-RU" sz="2240" i="1" dirty="0"/>
          </a:p>
        </p:txBody>
      </p:sp>
    </p:spTree>
    <p:extLst>
      <p:ext uri="{BB962C8B-B14F-4D97-AF65-F5344CB8AC3E}">
        <p14:creationId xmlns:p14="http://schemas.microsoft.com/office/powerpoint/2010/main" val="363680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0-tub-ru.yandex.net/i?id=8971e6ee1071e73f4f870ffb6b1f3db7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38200" y="95003"/>
            <a:ext cx="10360231" cy="6531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943054"/>
            <a:ext cx="10360231" cy="54831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834" y="0"/>
            <a:ext cx="10515600" cy="833054"/>
          </a:xfrm>
        </p:spPr>
        <p:txBody>
          <a:bodyPr>
            <a:normAutofit/>
          </a:bodyPr>
          <a:lstStyle/>
          <a:p>
            <a:r>
              <a:rPr lang="ru-RU" b="1" dirty="0" smtClean="0">
                <a:ln>
                  <a:solidFill>
                    <a:srgbClr val="FF0000"/>
                  </a:solidFill>
                </a:ln>
              </a:rPr>
              <a:t>В обязанности педагога-вокалиста входит:</a:t>
            </a:r>
            <a:endParaRPr lang="ru-RU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2668"/>
            <a:ext cx="10515600" cy="534390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4520" dirty="0"/>
              <a:t>	</a:t>
            </a:r>
            <a:r>
              <a:rPr lang="ru-RU" sz="4520" dirty="0">
                <a:solidFill>
                  <a:srgbClr val="FF0000"/>
                </a:solidFill>
              </a:rPr>
              <a:t>Проводить групповые либо индивидуальные занятия с </a:t>
            </a:r>
            <a:r>
              <a:rPr lang="ru-RU" sz="4520" dirty="0" smtClean="0">
                <a:solidFill>
                  <a:srgbClr val="FF0000"/>
                </a:solidFill>
              </a:rPr>
              <a:t>учениками. </a:t>
            </a:r>
            <a:endParaRPr lang="ru-RU" sz="452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4520" dirty="0"/>
              <a:t>	</a:t>
            </a:r>
            <a:r>
              <a:rPr lang="ru-RU" sz="4520" dirty="0">
                <a:solidFill>
                  <a:srgbClr val="982D24"/>
                </a:solidFill>
              </a:rPr>
              <a:t>Формировать у исполнителей навыки по поддержанию устойчивости интонаций, а также развивать чувство тембрового </a:t>
            </a:r>
            <a:r>
              <a:rPr lang="ru-RU" sz="4520" dirty="0" smtClean="0">
                <a:solidFill>
                  <a:srgbClr val="982D24"/>
                </a:solidFill>
              </a:rPr>
              <a:t>строя.</a:t>
            </a:r>
            <a:endParaRPr lang="ru-RU" sz="4520" dirty="0">
              <a:solidFill>
                <a:srgbClr val="982D24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4520" dirty="0"/>
              <a:t>	</a:t>
            </a:r>
            <a:r>
              <a:rPr lang="ru-RU" sz="4520" dirty="0">
                <a:solidFill>
                  <a:srgbClr val="FF0000"/>
                </a:solidFill>
              </a:rPr>
              <a:t>Заниматься постановкой певческого </a:t>
            </a:r>
            <a:r>
              <a:rPr lang="ru-RU" sz="4520" dirty="0" smtClean="0">
                <a:solidFill>
                  <a:srgbClr val="FF0000"/>
                </a:solidFill>
              </a:rPr>
              <a:t>дыхания.</a:t>
            </a:r>
            <a:endParaRPr lang="ru-RU" sz="452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4520" dirty="0"/>
              <a:t>	</a:t>
            </a:r>
            <a:r>
              <a:rPr lang="ru-RU" sz="4520" dirty="0">
                <a:solidFill>
                  <a:srgbClr val="982D24"/>
                </a:solidFill>
              </a:rPr>
              <a:t>Быть </a:t>
            </a:r>
            <a:r>
              <a:rPr lang="ru-RU" sz="4520" dirty="0" smtClean="0">
                <a:solidFill>
                  <a:srgbClr val="982D24"/>
                </a:solidFill>
              </a:rPr>
              <a:t>улыбчивым.</a:t>
            </a:r>
            <a:endParaRPr lang="ru-RU" sz="4520" dirty="0">
              <a:solidFill>
                <a:srgbClr val="982D24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4520" dirty="0"/>
              <a:t>	</a:t>
            </a:r>
            <a:r>
              <a:rPr lang="ru-RU" sz="4520" dirty="0">
                <a:solidFill>
                  <a:srgbClr val="FF0000"/>
                </a:solidFill>
              </a:rPr>
              <a:t>Мотивировать </a:t>
            </a:r>
            <a:r>
              <a:rPr lang="ru-RU" sz="4520" dirty="0" smtClean="0">
                <a:solidFill>
                  <a:srgbClr val="FF0000"/>
                </a:solidFill>
              </a:rPr>
              <a:t>учеников. </a:t>
            </a:r>
            <a:endParaRPr lang="ru-RU" sz="452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674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6" name="Picture 26" descr="блестящие свет огня источник освещения глобус фон Фоновые фотографии, 4,525..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762"/>
            <a:ext cx="12192000" cy="689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агетная рамка 13"/>
          <p:cNvSpPr/>
          <p:nvPr/>
        </p:nvSpPr>
        <p:spPr>
          <a:xfrm>
            <a:off x="3122510" y="2912180"/>
            <a:ext cx="5843360" cy="1180049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2511" y="2839424"/>
            <a:ext cx="5843359" cy="1325563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r>
              <a:rPr lang="ru-RU" b="1" dirty="0" smtClean="0">
                <a:ln>
                  <a:solidFill>
                    <a:srgbClr val="FF0000"/>
                  </a:solidFill>
                </a:ln>
              </a:rPr>
              <a:t>Организационный план</a:t>
            </a:r>
            <a:endParaRPr lang="ru-RU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20032" y="1442253"/>
            <a:ext cx="1219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                                               </a:t>
            </a:r>
          </a:p>
        </p:txBody>
      </p:sp>
      <p:pic>
        <p:nvPicPr>
          <p:cNvPr id="5126" name="Picture 6" descr="Фото обои сцена, освещение, кресла, театр, зал, ряды. 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252" y="155471"/>
            <a:ext cx="4572000" cy="260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9" y="155471"/>
            <a:ext cx="4462648" cy="2606151"/>
          </a:xfrm>
          <a:prstGeom prst="rect">
            <a:avLst/>
          </a:prstGeom>
        </p:spPr>
      </p:pic>
      <p:pic>
        <p:nvPicPr>
          <p:cNvPr id="5128" name="Picture 8" descr="https://media-cdn.tripadvisor.com/media/photo-s/0f/e3/1b/75/live-music-every-even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36" y="4237743"/>
            <a:ext cx="4892634" cy="252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20032" y="5199271"/>
            <a:ext cx="96048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5132" name="Picture 12" descr="Ни жара, ни гроза с громом, молнией и дождем не помешали поклонникам отличн...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6" y="4237743"/>
            <a:ext cx="3580266" cy="252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Трансляция мастер-классов по вокалу фотографии.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r="27925"/>
          <a:stretch/>
        </p:blipFill>
        <p:spPr bwMode="auto">
          <a:xfrm>
            <a:off x="326716" y="795647"/>
            <a:ext cx="2493726" cy="327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Эстрадный вокал.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7" t="1954" r="17317" b="-1954"/>
          <a:stretch/>
        </p:blipFill>
        <p:spPr bwMode="auto">
          <a:xfrm>
            <a:off x="9067482" y="3218213"/>
            <a:ext cx="2968832" cy="35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30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ROYECTOR LED: HERRAMIENTA PARA ILUMINACIÓN EXTERIOR 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/>
          <a:stretch/>
        </p:blipFill>
        <p:spPr bwMode="auto">
          <a:xfrm>
            <a:off x="0" y="-23751"/>
            <a:ext cx="12192000" cy="688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75063" y="277564"/>
            <a:ext cx="2807524" cy="10494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755073" y="4607626"/>
            <a:ext cx="10217727" cy="1092529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755073" y="1793174"/>
            <a:ext cx="10217727" cy="1555668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755073" y="3348842"/>
            <a:ext cx="10193976" cy="1270659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073" y="139494"/>
            <a:ext cx="10515600" cy="1325563"/>
          </a:xfrm>
        </p:spPr>
        <p:txBody>
          <a:bodyPr>
            <a:normAutofit/>
          </a:bodyPr>
          <a:lstStyle/>
          <a:p>
            <a:r>
              <a:rPr lang="ru-RU" sz="5030" b="1" dirty="0" smtClean="0">
                <a:ln>
                  <a:solidFill>
                    <a:srgbClr val="FF0000"/>
                  </a:solidFill>
                </a:ln>
                <a:latin typeface="Century" panose="02040604050505020304" pitchFamily="18" charset="0"/>
              </a:rPr>
              <a:t>Риски:</a:t>
            </a:r>
            <a:endParaRPr lang="ru-RU" sz="5030" b="1" dirty="0">
              <a:ln>
                <a:solidFill>
                  <a:srgbClr val="FF0000"/>
                </a:solidFill>
              </a:ln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8171"/>
            <a:ext cx="10515600" cy="4478792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ru-RU" sz="3770" dirty="0" smtClean="0">
                <a:solidFill>
                  <a:srgbClr val="982D24"/>
                </a:solidFill>
                <a:latin typeface="Bahnschrift" panose="020B0502040204020203" pitchFamily="34" charset="0"/>
              </a:rPr>
              <a:t>Появление </a:t>
            </a:r>
            <a:r>
              <a:rPr lang="ru-RU" sz="3770" dirty="0">
                <a:solidFill>
                  <a:srgbClr val="982D24"/>
                </a:solidFill>
                <a:latin typeface="Bahnschrift" panose="020B0502040204020203" pitchFamily="34" charset="0"/>
              </a:rPr>
              <a:t>конкуренции со стороны государственных дошкольных учреждений, дворцов культуры</a:t>
            </a:r>
            <a:r>
              <a:rPr lang="ru-RU" sz="3770" dirty="0" smtClean="0">
                <a:solidFill>
                  <a:srgbClr val="982D24"/>
                </a:solidFill>
                <a:latin typeface="Bahnschrift" panose="020B0502040204020203" pitchFamily="34" charset="0"/>
              </a:rPr>
              <a:t>.</a:t>
            </a:r>
            <a:endParaRPr lang="ru-RU" sz="3770" dirty="0">
              <a:solidFill>
                <a:srgbClr val="982D24"/>
              </a:solidFill>
              <a:latin typeface="Bahnschrift" panose="020B0502040204020203" pitchFamily="34" charset="0"/>
            </a:endParaRPr>
          </a:p>
          <a:p>
            <a:pPr marL="742950" indent="-742950">
              <a:buAutoNum type="arabicPeriod" startAt="2"/>
            </a:pPr>
            <a:r>
              <a:rPr lang="ru-RU" sz="3770" dirty="0" smtClean="0">
                <a:solidFill>
                  <a:srgbClr val="982D24"/>
                </a:solidFill>
                <a:latin typeface="Bahnschrift" panose="020B0502040204020203" pitchFamily="34" charset="0"/>
              </a:rPr>
              <a:t>Снижение </a:t>
            </a:r>
            <a:r>
              <a:rPr lang="ru-RU" sz="3770" dirty="0">
                <a:solidFill>
                  <a:srgbClr val="982D24"/>
                </a:solidFill>
                <a:latin typeface="Bahnschrift" panose="020B0502040204020203" pitchFamily="34" charset="0"/>
              </a:rPr>
              <a:t>покупательской способности </a:t>
            </a:r>
            <a:r>
              <a:rPr lang="ru-RU" sz="3770" dirty="0" smtClean="0">
                <a:solidFill>
                  <a:srgbClr val="982D24"/>
                </a:solidFill>
                <a:latin typeface="Bahnschrift" panose="020B0502040204020203" pitchFamily="34" charset="0"/>
              </a:rPr>
              <a:t>населения</a:t>
            </a:r>
            <a:r>
              <a:rPr lang="ru-RU" sz="3770" dirty="0">
                <a:solidFill>
                  <a:srgbClr val="982D24"/>
                </a:solidFill>
                <a:latin typeface="Bahnschrift" panose="020B0502040204020203" pitchFamily="34" charset="0"/>
              </a:rPr>
              <a:t>.</a:t>
            </a:r>
            <a:endParaRPr lang="ru-RU" sz="3770" dirty="0" smtClean="0">
              <a:solidFill>
                <a:srgbClr val="982D24"/>
              </a:solidFill>
              <a:latin typeface="Bahnschrift" panose="020B0502040204020203" pitchFamily="34" charset="0"/>
            </a:endParaRPr>
          </a:p>
          <a:p>
            <a:pPr marL="742950" indent="-742950">
              <a:buAutoNum type="arabicPeriod" startAt="2"/>
            </a:pPr>
            <a:r>
              <a:rPr lang="ru-RU" sz="3770" dirty="0" smtClean="0">
                <a:solidFill>
                  <a:srgbClr val="982D24"/>
                </a:solidFill>
                <a:latin typeface="Bahnschrift" panose="020B0502040204020203" pitchFamily="34" charset="0"/>
              </a:rPr>
              <a:t>Непредвиденное </a:t>
            </a:r>
            <a:r>
              <a:rPr lang="ru-RU" sz="3770" dirty="0">
                <a:solidFill>
                  <a:srgbClr val="982D24"/>
                </a:solidFill>
                <a:latin typeface="Bahnschrift" panose="020B0502040204020203" pitchFamily="34" charset="0"/>
              </a:rPr>
              <a:t>повышение затрат, недостаточное получение доходов.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1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фотографии Эффект света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733797" y="2826327"/>
            <a:ext cx="8431481" cy="7718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355" y="2526434"/>
            <a:ext cx="9089571" cy="1325563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FF0000"/>
                  </a:solidFill>
                </a:ln>
              </a:rPr>
              <a:t>Оценка эффективности и расходы</a:t>
            </a:r>
            <a:endParaRPr lang="ru-RU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110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Сегодня, 2 октября, в ресторане SELFIE состоится праздничный ужин открытия ..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200" y="1653763"/>
            <a:ext cx="10278094" cy="4381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465" y="328200"/>
            <a:ext cx="10961914" cy="1325563"/>
          </a:xfrm>
        </p:spPr>
        <p:txBody>
          <a:bodyPr>
            <a:normAutofit/>
          </a:bodyPr>
          <a:lstStyle/>
          <a:p>
            <a:r>
              <a:rPr lang="ru-RU" sz="472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Список литературы:</a:t>
            </a:r>
            <a:endParaRPr lang="ru-RU" sz="472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5657"/>
            <a:ext cx="10515600" cy="500130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sz="3040" dirty="0" smtClean="0"/>
              <a:t>Баринов</a:t>
            </a:r>
            <a:r>
              <a:rPr lang="ru-RU" sz="3040" dirty="0"/>
              <a:t>, В.А. Бизнес-планирование: Учебное пособие / В.А. Баринов. - М.: Форум, 2018.</a:t>
            </a:r>
          </a:p>
          <a:p>
            <a:endParaRPr lang="ru-RU" sz="3040" dirty="0"/>
          </a:p>
          <a:p>
            <a:r>
              <a:rPr lang="ru-RU" sz="3040" dirty="0" smtClean="0"/>
              <a:t>Бизнес-планирование</a:t>
            </a:r>
            <a:r>
              <a:rPr lang="ru-RU" sz="3040" dirty="0"/>
              <a:t>: Учебное пособие / Под ред. В.З. Черняка, Г.Г. </a:t>
            </a:r>
            <a:r>
              <a:rPr lang="ru-RU" sz="3040" dirty="0" err="1"/>
              <a:t>Чараева</a:t>
            </a:r>
            <a:r>
              <a:rPr lang="ru-RU" sz="3040" dirty="0"/>
              <a:t>. - М.: </a:t>
            </a:r>
            <a:r>
              <a:rPr lang="ru-RU" sz="3040" dirty="0" err="1"/>
              <a:t>Юнити</a:t>
            </a:r>
            <a:r>
              <a:rPr lang="ru-RU" sz="3040" dirty="0"/>
              <a:t>, 2012.</a:t>
            </a:r>
          </a:p>
          <a:p>
            <a:endParaRPr lang="ru-RU" sz="3040" dirty="0"/>
          </a:p>
          <a:p>
            <a:r>
              <a:rPr lang="ru-RU" sz="3040" dirty="0" err="1" smtClean="0"/>
              <a:t>Абрамс</a:t>
            </a:r>
            <a:r>
              <a:rPr lang="ru-RU" sz="3040" dirty="0"/>
              <a:t>, Р. Бизнес-план на 100%. Стратегия и тактика эффективного бизнеса / Р. </a:t>
            </a:r>
            <a:r>
              <a:rPr lang="ru-RU" sz="3040" dirty="0" err="1"/>
              <a:t>Абрамс</a:t>
            </a:r>
            <a:r>
              <a:rPr lang="ru-RU" sz="3040" dirty="0"/>
              <a:t>. - М.: Альпина </a:t>
            </a:r>
            <a:r>
              <a:rPr lang="ru-RU" sz="3040" dirty="0" err="1"/>
              <a:t>Паблишер</a:t>
            </a:r>
            <a:r>
              <a:rPr lang="ru-RU" sz="3040" dirty="0"/>
              <a:t>, 2019.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59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0-tub-ru.yandex.net/i?id=e5cc5a5a7e2bafb8e04daf43a27b4b9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216"/>
          <a:stretch/>
        </p:blipFill>
        <p:spPr>
          <a:xfrm>
            <a:off x="-1" y="0"/>
            <a:ext cx="634142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9" t="-264" r="149" b="264"/>
          <a:stretch/>
        </p:blipFill>
        <p:spPr>
          <a:xfrm>
            <a:off x="6246421" y="0"/>
            <a:ext cx="5945579" cy="6858000"/>
          </a:xfrm>
          <a:prstGeom prst="rect">
            <a:avLst/>
          </a:prstGeom>
        </p:spPr>
      </p:pic>
      <p:sp>
        <p:nvSpPr>
          <p:cNvPr id="7" name="Багетная рамка 6"/>
          <p:cNvSpPr/>
          <p:nvPr/>
        </p:nvSpPr>
        <p:spPr>
          <a:xfrm>
            <a:off x="3170710" y="2876796"/>
            <a:ext cx="6507678" cy="1104405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7021" y="2766216"/>
            <a:ext cx="10515600" cy="1325563"/>
          </a:xfrm>
        </p:spPr>
        <p:txBody>
          <a:bodyPr>
            <a:normAutofit/>
          </a:bodyPr>
          <a:lstStyle/>
          <a:p>
            <a:r>
              <a:rPr lang="ru-RU" sz="5040" b="1" i="1" dirty="0" smtClean="0">
                <a:ln w="57150" cmpd="dbl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Спасибо за внимание!</a:t>
            </a:r>
            <a:endParaRPr lang="ru-RU" sz="5040" b="1" i="1" dirty="0">
              <a:ln w="57150" cmpd="dbl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85e5d75571f1712572cd53d7b3025ba7-l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34850" cy="72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360196" y="1735842"/>
            <a:ext cx="4410635" cy="281850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64839" y="268941"/>
            <a:ext cx="7057017" cy="64169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243971" y="2879378"/>
            <a:ext cx="9144000" cy="893522"/>
          </a:xfrm>
        </p:spPr>
        <p:txBody>
          <a:bodyPr>
            <a:normAutofit fontScale="90000"/>
          </a:bodyPr>
          <a:lstStyle/>
          <a:p>
            <a:r>
              <a:rPr lang="ru-RU" sz="5040" b="1" dirty="0" smtClean="0">
                <a:latin typeface="Courier New" panose="02070309020205020404" pitchFamily="49" charset="0"/>
              </a:rPr>
              <a:t>Сегодня мы </a:t>
            </a:r>
            <a:br>
              <a:rPr lang="ru-RU" sz="5040" b="1" dirty="0" smtClean="0">
                <a:latin typeface="Courier New" panose="02070309020205020404" pitchFamily="49" charset="0"/>
              </a:rPr>
            </a:br>
            <a:r>
              <a:rPr lang="ru-RU" sz="5040" b="1" dirty="0" smtClean="0">
                <a:latin typeface="Courier New" panose="02070309020205020404" pitchFamily="49" charset="0"/>
              </a:rPr>
              <a:t>рассмотрим:</a:t>
            </a:r>
            <a:endParaRPr lang="ru-RU" sz="5040" b="1" dirty="0">
              <a:latin typeface="Courier New" panose="02070309020205020404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5666" y="715385"/>
            <a:ext cx="6766190" cy="5583218"/>
          </a:xfr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ru-RU" sz="356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Резюме студии.</a:t>
            </a:r>
          </a:p>
          <a:p>
            <a:pPr marL="742950" indent="-742950" algn="l">
              <a:buFont typeface="+mj-lt"/>
              <a:buAutoNum type="arabicPeriod"/>
            </a:pPr>
            <a:r>
              <a:rPr lang="ru-RU" sz="356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организации.</a:t>
            </a:r>
          </a:p>
          <a:p>
            <a:pPr marL="742950" indent="-742950" algn="l">
              <a:buFont typeface="+mj-lt"/>
              <a:buAutoNum type="arabicPeriod"/>
            </a:pPr>
            <a:r>
              <a:rPr lang="ru-RU" sz="3560" b="1" dirty="0" smtClean="0">
                <a:solidFill>
                  <a:srgbClr val="98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 рекламирования.</a:t>
            </a:r>
          </a:p>
          <a:p>
            <a:pPr marL="742950" indent="-742950" algn="l">
              <a:buFont typeface="+mj-lt"/>
              <a:buAutoNum type="arabicPeriod"/>
            </a:pPr>
            <a:r>
              <a:rPr lang="ru-RU" sz="356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услуг и их стоимость.</a:t>
            </a:r>
          </a:p>
          <a:p>
            <a:pPr marL="742950" indent="-742950" algn="l">
              <a:buFont typeface="+mj-lt"/>
              <a:buAutoNum type="arabicPeriod"/>
            </a:pPr>
            <a:r>
              <a:rPr lang="ru-RU" sz="356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Необходимое помещение.</a:t>
            </a:r>
          </a:p>
          <a:p>
            <a:pPr marL="742950" indent="-742950" algn="l">
              <a:buFont typeface="+mj-lt"/>
              <a:buAutoNum type="arabicPeriod"/>
            </a:pPr>
            <a:r>
              <a:rPr lang="ru-RU" sz="3560" b="1" dirty="0" smtClean="0">
                <a:solidFill>
                  <a:srgbClr val="98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Оборудование.</a:t>
            </a:r>
          </a:p>
          <a:p>
            <a:pPr marL="742950" indent="-742950" algn="l">
              <a:buFont typeface="+mj-lt"/>
              <a:buAutoNum type="arabicPeriod"/>
            </a:pPr>
            <a:r>
              <a:rPr lang="ru-RU" sz="356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 педагогов.</a:t>
            </a:r>
          </a:p>
          <a:p>
            <a:pPr marL="742950" indent="-742950" algn="l">
              <a:buFont typeface="+mj-lt"/>
              <a:buAutoNum type="arabicPeriod"/>
            </a:pPr>
            <a:r>
              <a:rPr lang="ru-RU" sz="356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Организационный план.</a:t>
            </a:r>
          </a:p>
          <a:p>
            <a:pPr marL="742950" indent="-742950" algn="l">
              <a:buFont typeface="+mj-lt"/>
              <a:buAutoNum type="arabicPeriod"/>
            </a:pPr>
            <a:r>
              <a:rPr lang="ru-RU" sz="3560" b="1" dirty="0" smtClean="0">
                <a:solidFill>
                  <a:srgbClr val="98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0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338456" y="276047"/>
            <a:ext cx="37095659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ru-RU" altLang="ru-RU" sz="19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                            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000×750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05.10.2020г.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" y="0"/>
            <a:ext cx="12374880" cy="7764212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406400" dist="50800" dir="5400000" algn="ctr" rotWithShape="0">
              <a:srgbClr val="000000">
                <a:alpha val="43137"/>
              </a:srgbClr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82880" y="1871831"/>
            <a:ext cx="12374880" cy="1430767"/>
          </a:xfrm>
          <a:prstGeom prst="rect">
            <a:avLst/>
          </a:prstGeom>
          <a:solidFill>
            <a:srgbClr val="4644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182880" y="2066306"/>
            <a:ext cx="12374880" cy="10569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2851" y="4768404"/>
            <a:ext cx="5346551" cy="19925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7026" y="1775013"/>
            <a:ext cx="2736300" cy="1637862"/>
          </a:xfrm>
        </p:spPr>
        <p:txBody>
          <a:bodyPr>
            <a:normAutofit/>
          </a:bodyPr>
          <a:lstStyle/>
          <a:p>
            <a:r>
              <a:rPr lang="ru-RU" sz="5420" b="1" dirty="0" smtClean="0">
                <a:ln w="22225">
                  <a:solidFill>
                    <a:srgbClr val="FF0000"/>
                  </a:solidFill>
                </a:ln>
              </a:rPr>
              <a:t>РЕЗЮМЕ</a:t>
            </a:r>
            <a:endParaRPr lang="ru-RU" sz="5420" b="1" dirty="0">
              <a:ln w="22225">
                <a:solidFill>
                  <a:srgbClr val="FF0000"/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0004" y="4865462"/>
            <a:ext cx="517939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930" b="1" dirty="0" smtClean="0"/>
              <a:t>Бизнес-план разработан с целью создания профессиональной вокальной студии «</a:t>
            </a:r>
            <a:r>
              <a:rPr lang="ru-RU" sz="2930" b="1" dirty="0" err="1" smtClean="0"/>
              <a:t>Voice</a:t>
            </a:r>
            <a:r>
              <a:rPr lang="ru-RU" sz="2930" b="1" dirty="0" smtClean="0"/>
              <a:t> </a:t>
            </a:r>
            <a:r>
              <a:rPr lang="ru-RU" sz="2930" b="1" dirty="0" err="1" smtClean="0"/>
              <a:t>range</a:t>
            </a:r>
            <a:r>
              <a:rPr lang="ru-RU" sz="2930" b="1" dirty="0" smtClean="0"/>
              <a:t>».</a:t>
            </a:r>
            <a:endParaRPr lang="ru-RU" sz="2930" b="1" dirty="0"/>
          </a:p>
        </p:txBody>
      </p:sp>
    </p:spTree>
    <p:extLst>
      <p:ext uri="{BB962C8B-B14F-4D97-AF65-F5344CB8AC3E}">
        <p14:creationId xmlns:p14="http://schemas.microsoft.com/office/powerpoint/2010/main" val="66675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0-tub-ru.yandex.net/i?id=02b8365966e230ae5cd8ff98355d1953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89" y="-76310"/>
            <a:ext cx="13379668" cy="775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войная волна 4"/>
          <p:cNvSpPr/>
          <p:nvPr/>
        </p:nvSpPr>
        <p:spPr>
          <a:xfrm>
            <a:off x="94593" y="241738"/>
            <a:ext cx="4677104" cy="75674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6310"/>
            <a:ext cx="10723180" cy="1325563"/>
          </a:xfrm>
        </p:spPr>
        <p:txBody>
          <a:bodyPr/>
          <a:lstStyle/>
          <a:p>
            <a:r>
              <a:rPr lang="ru-RU" sz="4200" b="1" i="1" u="dotted" dirty="0" smtClean="0">
                <a:uFill>
                  <a:solidFill>
                    <a:srgbClr val="FFFF00"/>
                  </a:solidFill>
                </a:uFill>
              </a:rPr>
              <a:t>Задачи</a:t>
            </a:r>
            <a:r>
              <a:rPr lang="ru-RU" sz="4200" b="1" i="1" u="dotted" dirty="0" smtClean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ru-RU" sz="4200" b="1" i="1" u="dotted" dirty="0" smtClean="0">
                <a:uFill>
                  <a:solidFill>
                    <a:srgbClr val="FFFF00"/>
                  </a:solidFill>
                </a:uFill>
              </a:rPr>
              <a:t>организации</a:t>
            </a:r>
            <a:r>
              <a:rPr lang="ru-RU" b="1" i="1" u="dotted" dirty="0" smtClean="0">
                <a:uFill>
                  <a:solidFill>
                    <a:srgbClr val="FFFF00"/>
                  </a:solidFill>
                </a:uFill>
              </a:rPr>
              <a:t>:</a:t>
            </a:r>
            <a:endParaRPr lang="ru-RU" b="1" i="1" u="dotted" dirty="0">
              <a:uFill>
                <a:solidFill>
                  <a:srgbClr val="FFFF00"/>
                </a:solidFill>
              </a:u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276" y="1234862"/>
            <a:ext cx="12297103" cy="5428697"/>
          </a:xfrm>
        </p:spPr>
        <p:txBody>
          <a:bodyPr>
            <a:normAutofit/>
          </a:bodyPr>
          <a:lstStyle/>
          <a:p>
            <a:r>
              <a:rPr lang="ru-RU" sz="4500" b="1" dirty="0" smtClean="0">
                <a:solidFill>
                  <a:srgbClr val="E10002"/>
                </a:solidFill>
                <a:effectLst>
                  <a:glow rad="228600">
                    <a:srgbClr val="FFFF00">
                      <a:alpha val="58000"/>
                    </a:srgbClr>
                  </a:glow>
                  <a:outerShdw blurRad="38100" dist="38100" dir="2700000" algn="tl">
                    <a:srgbClr val="000000">
                      <a:alpha val="69000"/>
                    </a:srgbClr>
                  </a:outerShdw>
                </a:effectLst>
              </a:rPr>
              <a:t>«Поставить» голос ученикам студии</a:t>
            </a:r>
            <a:r>
              <a:rPr lang="ru-RU" sz="4500" b="1" dirty="0" smtClean="0">
                <a:solidFill>
                  <a:srgbClr val="E10002"/>
                </a:solidFill>
                <a:effectLst>
                  <a:glow rad="228600">
                    <a:srgbClr val="FFFF00">
                      <a:alpha val="58000"/>
                    </a:srgbClr>
                  </a:glow>
                  <a:outerShdw blurRad="38100" dist="38100" dir="2700000" algn="tl">
                    <a:srgbClr val="000000">
                      <a:alpha val="69000"/>
                    </a:srgbClr>
                  </a:outerShdw>
                </a:effectLst>
              </a:rPr>
              <a:t>.</a:t>
            </a:r>
            <a:endParaRPr lang="ru-RU" sz="4500" b="1" dirty="0" smtClean="0">
              <a:solidFill>
                <a:srgbClr val="E10002"/>
              </a:solidFill>
              <a:effectLst>
                <a:glow rad="228600">
                  <a:srgbClr val="FFFF00">
                    <a:alpha val="58000"/>
                  </a:srgbClr>
                </a:glow>
                <a:outerShdw blurRad="38100" dist="38100" dir="2700000" algn="tl">
                  <a:srgbClr val="000000">
                    <a:alpha val="69000"/>
                  </a:srgbClr>
                </a:outerShdw>
              </a:effectLst>
            </a:endParaRPr>
          </a:p>
          <a:p>
            <a:r>
              <a:rPr lang="ru-RU" sz="4500" b="1" dirty="0" smtClean="0">
                <a:solidFill>
                  <a:srgbClr val="E10002"/>
                </a:solidFill>
                <a:effectLst>
                  <a:glow rad="228600">
                    <a:srgbClr val="FFFF00">
                      <a:alpha val="58000"/>
                    </a:srgbClr>
                  </a:glow>
                  <a:outerShdw blurRad="38100" dist="38100" dir="2700000" algn="tl">
                    <a:srgbClr val="000000">
                      <a:alpha val="69000"/>
                    </a:srgbClr>
                  </a:outerShdw>
                </a:effectLst>
              </a:rPr>
              <a:t>Помочь ученикам открыться на сцене</a:t>
            </a:r>
            <a:r>
              <a:rPr lang="ru-RU" sz="4500" b="1" dirty="0" smtClean="0">
                <a:solidFill>
                  <a:srgbClr val="E10002"/>
                </a:solidFill>
                <a:effectLst>
                  <a:glow rad="228600">
                    <a:srgbClr val="FFFF00">
                      <a:alpha val="58000"/>
                    </a:srgbClr>
                  </a:glow>
                  <a:outerShdw blurRad="38100" dist="38100" dir="2700000" algn="tl">
                    <a:srgbClr val="000000">
                      <a:alpha val="69000"/>
                    </a:srgbClr>
                  </a:outerShdw>
                </a:effectLst>
              </a:rPr>
              <a:t>.</a:t>
            </a:r>
            <a:endParaRPr lang="ru-RU" sz="4500" b="1" dirty="0" smtClean="0">
              <a:solidFill>
                <a:srgbClr val="E10002"/>
              </a:solidFill>
              <a:effectLst>
                <a:glow rad="228600">
                  <a:srgbClr val="FFFF00">
                    <a:alpha val="58000"/>
                  </a:srgbClr>
                </a:glow>
                <a:outerShdw blurRad="38100" dist="38100" dir="2700000" algn="tl">
                  <a:srgbClr val="000000">
                    <a:alpha val="69000"/>
                  </a:srgbClr>
                </a:outerShdw>
              </a:effectLst>
            </a:endParaRPr>
          </a:p>
          <a:p>
            <a:r>
              <a:rPr lang="ru-RU" sz="4500" b="1" dirty="0" smtClean="0">
                <a:solidFill>
                  <a:srgbClr val="E10002"/>
                </a:solidFill>
                <a:effectLst>
                  <a:glow rad="228600">
                    <a:srgbClr val="FFFF00">
                      <a:alpha val="58000"/>
                    </a:srgbClr>
                  </a:glow>
                  <a:outerShdw blurRad="38100" dist="38100" dir="2700000" algn="tl">
                    <a:srgbClr val="000000">
                      <a:alpha val="69000"/>
                    </a:srgbClr>
                  </a:outerShdw>
                </a:effectLst>
              </a:rPr>
              <a:t>Продвинуть опытных певцов на новый </a:t>
            </a:r>
            <a:r>
              <a:rPr lang="ru-RU" sz="4500" b="1" dirty="0" smtClean="0">
                <a:solidFill>
                  <a:srgbClr val="E10002"/>
                </a:solidFill>
                <a:effectLst>
                  <a:glow rad="228600">
                    <a:srgbClr val="FFFF00">
                      <a:alpha val="58000"/>
                    </a:srgbClr>
                  </a:glow>
                  <a:outerShdw blurRad="38100" dist="38100" dir="2700000" algn="tl">
                    <a:srgbClr val="000000">
                      <a:alpha val="69000"/>
                    </a:srgbClr>
                  </a:outerShdw>
                </a:effectLst>
              </a:rPr>
              <a:t>уровень</a:t>
            </a:r>
            <a:r>
              <a:rPr lang="ru-RU" sz="4500" b="1" dirty="0">
                <a:solidFill>
                  <a:srgbClr val="E10002"/>
                </a:solidFill>
                <a:effectLst>
                  <a:glow rad="228600">
                    <a:srgbClr val="FFFF00">
                      <a:alpha val="58000"/>
                    </a:srgbClr>
                  </a:glow>
                  <a:outerShdw blurRad="38100" dist="38100" dir="2700000" algn="tl">
                    <a:srgbClr val="000000">
                      <a:alpha val="69000"/>
                    </a:srgbClr>
                  </a:outerShdw>
                </a:effectLst>
              </a:rPr>
              <a:t>.</a:t>
            </a:r>
            <a:endParaRPr lang="ru-RU" sz="4500" b="1" dirty="0" smtClean="0">
              <a:solidFill>
                <a:srgbClr val="E10002"/>
              </a:solidFill>
              <a:effectLst>
                <a:glow rad="228600">
                  <a:srgbClr val="FFFF00">
                    <a:alpha val="58000"/>
                  </a:srgbClr>
                </a:glow>
                <a:outerShdw blurRad="38100" dist="38100" dir="2700000" algn="tl">
                  <a:srgbClr val="000000">
                    <a:alpha val="69000"/>
                  </a:srgbClr>
                </a:outerShdw>
              </a:effectLst>
            </a:endParaRPr>
          </a:p>
          <a:p>
            <a:r>
              <a:rPr lang="ru-RU" sz="4500" b="1" dirty="0" smtClean="0">
                <a:solidFill>
                  <a:srgbClr val="E10002"/>
                </a:solidFill>
                <a:effectLst>
                  <a:glow rad="228600">
                    <a:srgbClr val="FFFF00">
                      <a:alpha val="58000"/>
                    </a:srgbClr>
                  </a:glow>
                  <a:outerShdw blurRad="38100" dist="38100" dir="2700000" algn="tl">
                    <a:srgbClr val="000000">
                      <a:alpha val="69000"/>
                    </a:srgbClr>
                  </a:outerShdw>
                </a:effectLst>
              </a:rPr>
              <a:t>Дать возможность записать свой трек в профессиональной студии записи.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0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83127" y="1784189"/>
            <a:ext cx="11875325" cy="4723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im0-tub-ru.yandex.net/i?id=8c717aa9d682f39c45672a7bb7910030-l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517" y="1"/>
            <a:ext cx="190610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0641" y="5094515"/>
            <a:ext cx="6581421" cy="7948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0641" y="3859481"/>
            <a:ext cx="10571530" cy="7481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0641" y="1914818"/>
            <a:ext cx="11497806" cy="12915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270641" y="356260"/>
            <a:ext cx="4040102" cy="843148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59" y="102366"/>
            <a:ext cx="10515600" cy="1325563"/>
          </a:xfrm>
        </p:spPr>
        <p:txBody>
          <a:bodyPr>
            <a:normAutofit/>
          </a:bodyPr>
          <a:lstStyle/>
          <a:p>
            <a:r>
              <a:rPr lang="ru-RU" sz="5250" b="1" i="1" dirty="0" smtClean="0">
                <a:latin typeface="Monotype Corsiva" panose="03010101010201010101" pitchFamily="66" charset="0"/>
              </a:rPr>
              <a:t>Конкуренты:</a:t>
            </a:r>
            <a:endParaRPr lang="ru-RU" sz="5250" b="1" i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641" y="1951749"/>
            <a:ext cx="11353800" cy="4351338"/>
          </a:xfrm>
          <a:effectLst>
            <a:glow rad="825500">
              <a:srgbClr val="FF0000">
                <a:alpha val="40000"/>
              </a:srgbClr>
            </a:glow>
          </a:effectLst>
        </p:spPr>
        <p:txBody>
          <a:bodyPr/>
          <a:lstStyle/>
          <a:p>
            <a:pPr marL="0" indent="0">
              <a:buNone/>
            </a:pPr>
            <a:r>
              <a:rPr lang="ru-RU" sz="385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Yu Gothic UI Semilight" panose="020B0400000000000000" pitchFamily="34" charset="-128"/>
              </a:rPr>
              <a:t>--- государственные дошкольные образовательные учреждения;</a:t>
            </a:r>
          </a:p>
          <a:p>
            <a:pPr marL="0" indent="0">
              <a:buNone/>
            </a:pPr>
            <a:endParaRPr lang="ru-RU" sz="385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Yu Gothic UI Semilight" panose="020B0400000000000000" pitchFamily="34" charset="-128"/>
            </a:endParaRPr>
          </a:p>
          <a:p>
            <a:pPr marL="0" indent="0">
              <a:buNone/>
            </a:pPr>
            <a:r>
              <a:rPr lang="ru-RU" sz="385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Yu Gothic UI Semilight" panose="020B0400000000000000" pitchFamily="34" charset="-128"/>
              </a:rPr>
              <a:t>--- учреждения дополнительного образования;</a:t>
            </a:r>
          </a:p>
          <a:p>
            <a:pPr marL="0" indent="0">
              <a:buNone/>
            </a:pPr>
            <a:endParaRPr lang="ru-RU" sz="385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Yu Gothic UI Semilight" panose="020B0400000000000000" pitchFamily="34" charset="-128"/>
            </a:endParaRPr>
          </a:p>
          <a:p>
            <a:pPr marL="0" indent="0">
              <a:buNone/>
            </a:pPr>
            <a:r>
              <a:rPr lang="ru-RU" sz="385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Yu Gothic UI Semilight" panose="020B0400000000000000" pitchFamily="34" charset="-128"/>
              </a:rPr>
              <a:t>--- частные студии развития.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501476d1eed5f2314350032d842add60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398955" y="2151529"/>
            <a:ext cx="6572923" cy="2022438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9373" y="2488215"/>
            <a:ext cx="3122345" cy="1325563"/>
          </a:xfrm>
        </p:spPr>
        <p:txBody>
          <a:bodyPr/>
          <a:lstStyle/>
          <a:p>
            <a:r>
              <a:rPr lang="ru-RU" sz="5000" b="1" dirty="0" smtClean="0">
                <a:ln w="15875">
                  <a:solidFill>
                    <a:srgbClr val="FF0000"/>
                  </a:solidFill>
                </a:ln>
                <a:effectLst>
                  <a:outerShdw blurRad="546100" dist="50800" dir="5400000" algn="ctr" rotWithShape="0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</a:rPr>
              <a:t>РЕКЛАМА</a:t>
            </a:r>
            <a:endParaRPr lang="ru-RU" sz="5000" b="1" dirty="0">
              <a:ln w="15875">
                <a:solidFill>
                  <a:srgbClr val="FF0000"/>
                </a:solidFill>
              </a:ln>
              <a:effectLst>
                <a:outerShdw blurRad="546100" dist="50800" dir="5400000" algn="ctr" rotWithShape="0">
                  <a:srgbClr val="000000">
                    <a:alpha val="43137"/>
                  </a:srgbClr>
                </a:outerShdw>
                <a:reflection stA="45000" endPos="0" dist="508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 flipV="1">
            <a:off x="11353800" y="6176962"/>
            <a:ext cx="105888" cy="544471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sz="6070" dirty="0">
              <a:effectLst>
                <a:outerShdw blurRad="50800" dist="50800" dir="5400000" sx="199000" sy="199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613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.theepochtimes.com/assets/uploads/2013/04/A004205.NY-SY-April-21-Sunday-aftern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77685" y="106878"/>
            <a:ext cx="6453249" cy="87670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788229" y="1045029"/>
            <a:ext cx="7600207" cy="20275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1896" y="3187154"/>
            <a:ext cx="10616540" cy="20498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96735" y="5510150"/>
            <a:ext cx="10913423" cy="93815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592" y="-33557"/>
            <a:ext cx="10515600" cy="1187532"/>
          </a:xfrm>
        </p:spPr>
        <p:txBody>
          <a:bodyPr>
            <a:normAutofit/>
          </a:bodyPr>
          <a:lstStyle/>
          <a:p>
            <a:r>
              <a:rPr lang="ru-RU" sz="5070" b="1" i="1" dirty="0" smtClean="0">
                <a:effectLst>
                  <a:glow rad="762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Стоимость услуг:</a:t>
            </a:r>
            <a:endParaRPr lang="ru-RU" sz="5070" b="1" i="1" dirty="0">
              <a:effectLst>
                <a:glow rad="762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9868" y="2692524"/>
            <a:ext cx="11322132" cy="435133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3640" b="1" dirty="0" smtClean="0"/>
              <a:t>Занятие в группах – 400руб.</a:t>
            </a:r>
          </a:p>
          <a:p>
            <a:r>
              <a:rPr lang="ru-RU" sz="3640" b="1" dirty="0" smtClean="0"/>
              <a:t>Абонемент на 10 занятий – 3 600руб. (скидка 10%)</a:t>
            </a:r>
          </a:p>
          <a:p>
            <a:r>
              <a:rPr lang="ru-RU" sz="3640" b="1" dirty="0" smtClean="0"/>
              <a:t>На 15 занятий– 5 400руб.</a:t>
            </a:r>
          </a:p>
          <a:p>
            <a:endParaRPr lang="ru-RU" sz="3640" b="1" dirty="0" smtClean="0"/>
          </a:p>
          <a:p>
            <a:r>
              <a:rPr lang="ru-RU" sz="3640" b="1" dirty="0" smtClean="0"/>
              <a:t>Запись песни в студии звукозаписи – 1 200руб.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14898" y="930409"/>
            <a:ext cx="7362701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330" b="1" dirty="0" smtClean="0"/>
              <a:t>Индивидуальное занятие - 600руб.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330" b="1" dirty="0" smtClean="0"/>
              <a:t>Абонемент на 10 занятий – 5 700руб. (скидка 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330" b="1" dirty="0" smtClean="0"/>
              <a:t>На 20 занятий – 11 400руб.</a:t>
            </a:r>
            <a:endParaRPr lang="ru-RU" sz="3330" b="1" dirty="0"/>
          </a:p>
        </p:txBody>
      </p:sp>
    </p:spTree>
    <p:extLst>
      <p:ext uri="{BB962C8B-B14F-4D97-AF65-F5344CB8AC3E}">
        <p14:creationId xmlns:p14="http://schemas.microsoft.com/office/powerpoint/2010/main" val="14395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49801fbb44c2b4273840aebb0151fa89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ffectLst>
            <a:glow rad="127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543792" y="159263"/>
            <a:ext cx="3336966" cy="5413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-223395"/>
            <a:ext cx="10515600" cy="1325563"/>
          </a:xfrm>
        </p:spPr>
        <p:txBody>
          <a:bodyPr>
            <a:normAutofit/>
          </a:bodyPr>
          <a:lstStyle/>
          <a:p>
            <a:r>
              <a:rPr lang="ru-RU" sz="4420" b="1" dirty="0" smtClean="0">
                <a:ln>
                  <a:solidFill>
                    <a:srgbClr val="FF0000"/>
                  </a:solidFill>
                </a:ln>
              </a:rPr>
              <a:t>Помещение:</a:t>
            </a:r>
            <a:endParaRPr lang="ru-RU" sz="4420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38613"/>
            <a:ext cx="46038" cy="3066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56" y="806986"/>
            <a:ext cx="5937662" cy="3819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79" y="159263"/>
            <a:ext cx="6394862" cy="3946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48" y="4044261"/>
            <a:ext cx="5376060" cy="2720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70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m0-tub-ru.yandex.net/i?id=ad9c3e18326a1f8c632d5411672cb575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25911" y="593766"/>
            <a:ext cx="11489167" cy="60974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4483" y="25987"/>
            <a:ext cx="3942609" cy="5677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486" y="-318397"/>
            <a:ext cx="10515600" cy="1325563"/>
          </a:xfrm>
        </p:spPr>
        <p:txBody>
          <a:bodyPr>
            <a:normAutofit/>
          </a:bodyPr>
          <a:lstStyle/>
          <a:p>
            <a:r>
              <a:rPr lang="ru-RU" sz="4510" b="1" i="1" dirty="0" smtClean="0">
                <a:ln>
                  <a:solidFill>
                    <a:srgbClr val="FF0000"/>
                  </a:solidFill>
                </a:ln>
              </a:rPr>
              <a:t>Оборудование:</a:t>
            </a:r>
            <a:endParaRPr lang="ru-RU" sz="4510" b="1" i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b="14979"/>
          <a:stretch/>
        </p:blipFill>
        <p:spPr>
          <a:xfrm>
            <a:off x="339457" y="688770"/>
            <a:ext cx="2795628" cy="3491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9" y="4022728"/>
            <a:ext cx="3710027" cy="25562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"/>
          <a:stretch/>
        </p:blipFill>
        <p:spPr>
          <a:xfrm>
            <a:off x="3135086" y="688769"/>
            <a:ext cx="4762006" cy="33339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75" y="688769"/>
            <a:ext cx="4042535" cy="33339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5" y="4022728"/>
            <a:ext cx="4443391" cy="25562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1"/>
          <a:stretch/>
        </p:blipFill>
        <p:spPr>
          <a:xfrm>
            <a:off x="7578476" y="4022726"/>
            <a:ext cx="4042535" cy="25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602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296</Words>
  <Application>Microsoft Office PowerPoint</Application>
  <PresentationFormat>Широкоэкранный</PresentationFormat>
  <Paragraphs>67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Yu Gothic UI Semilight</vt:lpstr>
      <vt:lpstr>Arial</vt:lpstr>
      <vt:lpstr>Bahnschrift</vt:lpstr>
      <vt:lpstr>Calibri</vt:lpstr>
      <vt:lpstr>Calibri Light</vt:lpstr>
      <vt:lpstr>Century</vt:lpstr>
      <vt:lpstr>Courier New</vt:lpstr>
      <vt:lpstr>Monotype Corsiva</vt:lpstr>
      <vt:lpstr>Wingdings</vt:lpstr>
      <vt:lpstr>Тема Office</vt:lpstr>
      <vt:lpstr>«Бизнес-план  вокальной  студии»</vt:lpstr>
      <vt:lpstr>Сегодня мы  рассмотрим:</vt:lpstr>
      <vt:lpstr>РЕЗЮМЕ</vt:lpstr>
      <vt:lpstr>Задачи организации:</vt:lpstr>
      <vt:lpstr>Конкуренты:</vt:lpstr>
      <vt:lpstr>РЕКЛАМА</vt:lpstr>
      <vt:lpstr>Стоимость услуг:</vt:lpstr>
      <vt:lpstr>Помещение:</vt:lpstr>
      <vt:lpstr>Оборудование:</vt:lpstr>
      <vt:lpstr>В обязанности педагога-вокалиста входит:</vt:lpstr>
      <vt:lpstr>Организационный план</vt:lpstr>
      <vt:lpstr>Риски:</vt:lpstr>
      <vt:lpstr>Оценка эффективности и расходы</vt:lpstr>
      <vt:lpstr>Список литературы: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«Бизнес-план вокальной студии»</dc:title>
  <dc:creator>mexrkov23@outlook.com</dc:creator>
  <cp:lastModifiedBy>elena</cp:lastModifiedBy>
  <cp:revision>37</cp:revision>
  <dcterms:created xsi:type="dcterms:W3CDTF">2021-04-16T13:38:16Z</dcterms:created>
  <dcterms:modified xsi:type="dcterms:W3CDTF">2021-05-16T08:20:17Z</dcterms:modified>
</cp:coreProperties>
</file>