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92" r:id="rId5"/>
    <p:sldId id="309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>
        <p:scale>
          <a:sx n="94" d="100"/>
          <a:sy n="94" d="100"/>
        </p:scale>
        <p:origin x="-111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6/7/layout/LinearBlockProcessNumbered#1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F9DEE3-8444-4CA1-8BC2-D834D3ED6C74}">
      <dgm:prSet/>
      <dgm:spPr/>
      <dgm:t>
        <a:bodyPr/>
        <a:lstStyle/>
        <a:p>
          <a:r>
            <a:rPr lang="ru-RU" dirty="0"/>
            <a:t>Шостакович Дмитрий Дмитриевич</a:t>
          </a:r>
          <a:endParaRPr lang="en-US" dirty="0"/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2B879BD-3840-400C-92BD-B2C2383358D7}">
      <dgm:prSet/>
      <dgm:spPr/>
      <dgm:t>
        <a:bodyPr/>
        <a:lstStyle/>
        <a:p>
          <a:r>
            <a:rPr lang="ru-RU" dirty="0"/>
            <a:t>Санкт-Петербургская академическая филармония им. Д. Д. Шостаковича.</a:t>
          </a:r>
          <a:endParaRPr lang="en-US" dirty="0"/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CA9D674E-4FF1-45DC-82E4-0B2DB6A5363F}">
      <dgm:prSet/>
      <dgm:spPr/>
      <dgm:t>
        <a:bodyPr/>
        <a:lstStyle/>
        <a:p>
          <a:r>
            <a:rPr lang="ru-RU" dirty="0"/>
            <a:t>Ход творческой работы. Создание арт- объекта</a:t>
          </a:r>
          <a:endParaRPr lang="en-US" dirty="0"/>
        </a:p>
      </dgm:t>
    </dgm:pt>
    <dgm:pt modelId="{F1F10F9B-925A-4787-9D00-91106497A02E}" type="parTrans" cxnId="{C5BD0B3A-2D82-4EC1-9975-05076C4418DA}">
      <dgm:prSet/>
      <dgm:spPr/>
      <dgm:t>
        <a:bodyPr/>
        <a:lstStyle/>
        <a:p>
          <a:endParaRPr lang="en-US"/>
        </a:p>
      </dgm:t>
    </dgm:pt>
    <dgm:pt modelId="{196DA4DC-9DD2-4A39-8A3A-D367BFE5A8BA}" type="sibTrans" cxnId="{C5BD0B3A-2D82-4EC1-9975-05076C4418D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09F899AB-70CA-46DA-8F8C-58514A9FEF67}" type="pres">
      <dgm:prSet presAssocID="{15509919-36B5-4162-8899-417A9F93473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08B2C-9056-43B8-820C-8D4D2D591614}" type="pres">
      <dgm:prSet presAssocID="{AAF9DEE3-8444-4CA1-8BC2-D834D3ED6C74}" presName="compositeNode" presStyleCnt="0">
        <dgm:presLayoutVars>
          <dgm:bulletEnabled val="1"/>
        </dgm:presLayoutVars>
      </dgm:prSet>
      <dgm:spPr/>
    </dgm:pt>
    <dgm:pt modelId="{F4992080-7D4E-4F2B-B608-170DDBB6006A}" type="pres">
      <dgm:prSet presAssocID="{AAF9DEE3-8444-4CA1-8BC2-D834D3ED6C74}" presName="bgRect" presStyleLbl="alignNode1" presStyleIdx="0" presStyleCnt="3"/>
      <dgm:spPr/>
      <dgm:t>
        <a:bodyPr/>
        <a:lstStyle/>
        <a:p>
          <a:endParaRPr lang="ru-RU"/>
        </a:p>
      </dgm:t>
    </dgm:pt>
    <dgm:pt modelId="{15536E38-36FE-4A51-B620-2715BFAD5475}" type="pres">
      <dgm:prSet presAssocID="{23210C7F-6847-491E-BE1F-A79529AF2B8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8057C-23C1-45AE-9273-5935A8F6104B}" type="pres">
      <dgm:prSet presAssocID="{AAF9DEE3-8444-4CA1-8BC2-D834D3ED6C74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2B8B6-958E-480C-9455-911A104C8C73}" type="pres">
      <dgm:prSet presAssocID="{23210C7F-6847-491E-BE1F-A79529AF2B8B}" presName="sibTrans" presStyleCnt="0"/>
      <dgm:spPr/>
    </dgm:pt>
    <dgm:pt modelId="{070CFBFA-AE62-406D-B2E3-4A871FE3EC95}" type="pres">
      <dgm:prSet presAssocID="{B2B879BD-3840-400C-92BD-B2C2383358D7}" presName="compositeNode" presStyleCnt="0">
        <dgm:presLayoutVars>
          <dgm:bulletEnabled val="1"/>
        </dgm:presLayoutVars>
      </dgm:prSet>
      <dgm:spPr/>
    </dgm:pt>
    <dgm:pt modelId="{89A9B4CF-6439-46B1-B6A9-1D6CD5034774}" type="pres">
      <dgm:prSet presAssocID="{B2B879BD-3840-400C-92BD-B2C2383358D7}" presName="bgRect" presStyleLbl="alignNode1" presStyleIdx="1" presStyleCnt="3"/>
      <dgm:spPr/>
      <dgm:t>
        <a:bodyPr/>
        <a:lstStyle/>
        <a:p>
          <a:endParaRPr lang="ru-RU"/>
        </a:p>
      </dgm:t>
    </dgm:pt>
    <dgm:pt modelId="{379B8CE4-8135-4F2C-A5A0-E55EBE328E9A}" type="pres">
      <dgm:prSet presAssocID="{FBAA44FF-54DE-45C8-9FAC-512C40277233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B2B99-E41C-48B6-9241-186B3896CDB2}" type="pres">
      <dgm:prSet presAssocID="{B2B879BD-3840-400C-92BD-B2C2383358D7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7DDE-DA0F-42A6-8406-A11161BD6BA9}" type="pres">
      <dgm:prSet presAssocID="{FBAA44FF-54DE-45C8-9FAC-512C40277233}" presName="sibTrans" presStyleCnt="0"/>
      <dgm:spPr/>
    </dgm:pt>
    <dgm:pt modelId="{4C550E1C-ACB2-4A5D-BD4A-3D5D60E405E6}" type="pres">
      <dgm:prSet presAssocID="{CA9D674E-4FF1-45DC-82E4-0B2DB6A5363F}" presName="compositeNode" presStyleCnt="0">
        <dgm:presLayoutVars>
          <dgm:bulletEnabled val="1"/>
        </dgm:presLayoutVars>
      </dgm:prSet>
      <dgm:spPr/>
    </dgm:pt>
    <dgm:pt modelId="{0802B4A8-7224-4B0A-95B7-D17AEB2B2AFF}" type="pres">
      <dgm:prSet presAssocID="{CA9D674E-4FF1-45DC-82E4-0B2DB6A5363F}" presName="bgRect" presStyleLbl="alignNode1" presStyleIdx="2" presStyleCnt="3"/>
      <dgm:spPr/>
      <dgm:t>
        <a:bodyPr/>
        <a:lstStyle/>
        <a:p>
          <a:endParaRPr lang="ru-RU"/>
        </a:p>
      </dgm:t>
    </dgm:pt>
    <dgm:pt modelId="{68AC9669-DC11-473A-AA2E-579A44E78C37}" type="pres">
      <dgm:prSet presAssocID="{196DA4DC-9DD2-4A39-8A3A-D367BFE5A8BA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5015A-41AF-4EFA-A104-4FD73B2362F0}" type="pres">
      <dgm:prSet presAssocID="{CA9D674E-4FF1-45DC-82E4-0B2DB6A5363F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05FF76-48E4-476C-9495-A13A63321F9B}" type="presOf" srcId="{B2B879BD-3840-400C-92BD-B2C2383358D7}" destId="{89A9B4CF-6439-46B1-B6A9-1D6CD5034774}" srcOrd="0" destOrd="0" presId="urn:microsoft.com/office/officeart/2016/7/layout/LinearBlockProcessNumbered#1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9519B82E-A537-470B-AA27-A5E33C934F3E}" type="presOf" srcId="{196DA4DC-9DD2-4A39-8A3A-D367BFE5A8BA}" destId="{68AC9669-DC11-473A-AA2E-579A44E78C37}" srcOrd="0" destOrd="0" presId="urn:microsoft.com/office/officeart/2016/7/layout/LinearBlockProcessNumbered#1"/>
    <dgm:cxn modelId="{0A7DA706-17DD-412A-8BE0-4F6529274E66}" srcId="{15509919-36B5-4162-8899-417A9F93473B}" destId="{AAF9DEE3-8444-4CA1-8BC2-D834D3ED6C74}" srcOrd="0" destOrd="0" parTransId="{205BDF49-153E-4CE8-8402-E23704595764}" sibTransId="{23210C7F-6847-491E-BE1F-A79529AF2B8B}"/>
    <dgm:cxn modelId="{6E5EF465-680F-4962-87CA-2B44BA61BBF3}" type="presOf" srcId="{AAF9DEE3-8444-4CA1-8BC2-D834D3ED6C74}" destId="{F4992080-7D4E-4F2B-B608-170DDBB6006A}" srcOrd="0" destOrd="0" presId="urn:microsoft.com/office/officeart/2016/7/layout/LinearBlockProcessNumbered#1"/>
    <dgm:cxn modelId="{AEC6D081-73F8-41AD-9101-B43295B68E14}" type="presOf" srcId="{CA9D674E-4FF1-45DC-82E4-0B2DB6A5363F}" destId="{0802B4A8-7224-4B0A-95B7-D17AEB2B2AFF}" srcOrd="0" destOrd="0" presId="urn:microsoft.com/office/officeart/2016/7/layout/LinearBlockProcessNumbered#1"/>
    <dgm:cxn modelId="{28938E20-006F-438A-BC3B-539C09A41AF8}" type="presOf" srcId="{23210C7F-6847-491E-BE1F-A79529AF2B8B}" destId="{15536E38-36FE-4A51-B620-2715BFAD5475}" srcOrd="0" destOrd="0" presId="urn:microsoft.com/office/officeart/2016/7/layout/LinearBlockProcessNumbered#1"/>
    <dgm:cxn modelId="{109C0B15-B806-4127-A7EA-6F2FD85C2B5C}" type="presOf" srcId="{AAF9DEE3-8444-4CA1-8BC2-D834D3ED6C74}" destId="{B158057C-23C1-45AE-9273-5935A8F6104B}" srcOrd="1" destOrd="0" presId="urn:microsoft.com/office/officeart/2016/7/layout/LinearBlockProcessNumbered#1"/>
    <dgm:cxn modelId="{284ED317-FBD3-4318-9DC1-43DD0A7A84DA}" type="presOf" srcId="{CA9D674E-4FF1-45DC-82E4-0B2DB6A5363F}" destId="{D085015A-41AF-4EFA-A104-4FD73B2362F0}" srcOrd="1" destOrd="0" presId="urn:microsoft.com/office/officeart/2016/7/layout/LinearBlockProcessNumbered#1"/>
    <dgm:cxn modelId="{6AB3E3E3-CAC3-4821-AAD0-21289FC8AF3F}" type="presOf" srcId="{B2B879BD-3840-400C-92BD-B2C2383358D7}" destId="{9F2B2B99-E41C-48B6-9241-186B3896CDB2}" srcOrd="1" destOrd="0" presId="urn:microsoft.com/office/officeart/2016/7/layout/LinearBlockProcessNumbered#1"/>
    <dgm:cxn modelId="{E774C62E-62A2-478F-B2D4-49AC51F9A4FC}" type="presOf" srcId="{FBAA44FF-54DE-45C8-9FAC-512C40277233}" destId="{379B8CE4-8135-4F2C-A5A0-E55EBE328E9A}" srcOrd="0" destOrd="0" presId="urn:microsoft.com/office/officeart/2016/7/layout/LinearBlockProcessNumbered#1"/>
    <dgm:cxn modelId="{C5BD0B3A-2D82-4EC1-9975-05076C4418DA}" srcId="{15509919-36B5-4162-8899-417A9F93473B}" destId="{CA9D674E-4FF1-45DC-82E4-0B2DB6A5363F}" srcOrd="2" destOrd="0" parTransId="{F1F10F9B-925A-4787-9D00-91106497A02E}" sibTransId="{196DA4DC-9DD2-4A39-8A3A-D367BFE5A8BA}"/>
    <dgm:cxn modelId="{840BB0C7-181A-4BA4-9324-C35937B4BA77}" type="presOf" srcId="{15509919-36B5-4162-8899-417A9F93473B}" destId="{09F899AB-70CA-46DA-8F8C-58514A9FEF67}" srcOrd="0" destOrd="0" presId="urn:microsoft.com/office/officeart/2016/7/layout/LinearBlockProcessNumbered#1"/>
    <dgm:cxn modelId="{90D3E440-E32E-4616-A794-C357B58C725C}" type="presParOf" srcId="{09F899AB-70CA-46DA-8F8C-58514A9FEF67}" destId="{9E708B2C-9056-43B8-820C-8D4D2D591614}" srcOrd="0" destOrd="0" presId="urn:microsoft.com/office/officeart/2016/7/layout/LinearBlockProcessNumbered#1"/>
    <dgm:cxn modelId="{94905F72-0547-4876-85BD-1CE201853F0E}" type="presParOf" srcId="{9E708B2C-9056-43B8-820C-8D4D2D591614}" destId="{F4992080-7D4E-4F2B-B608-170DDBB6006A}" srcOrd="0" destOrd="0" presId="urn:microsoft.com/office/officeart/2016/7/layout/LinearBlockProcessNumbered#1"/>
    <dgm:cxn modelId="{32F232D9-C82F-455D-A4CB-8A6F950974CB}" type="presParOf" srcId="{9E708B2C-9056-43B8-820C-8D4D2D591614}" destId="{15536E38-36FE-4A51-B620-2715BFAD5475}" srcOrd="1" destOrd="0" presId="urn:microsoft.com/office/officeart/2016/7/layout/LinearBlockProcessNumbered#1"/>
    <dgm:cxn modelId="{E1630E94-0972-452E-A256-8FE168492E2F}" type="presParOf" srcId="{9E708B2C-9056-43B8-820C-8D4D2D591614}" destId="{B158057C-23C1-45AE-9273-5935A8F6104B}" srcOrd="2" destOrd="0" presId="urn:microsoft.com/office/officeart/2016/7/layout/LinearBlockProcessNumbered#1"/>
    <dgm:cxn modelId="{3D53040A-6114-439D-91AE-A92823686B42}" type="presParOf" srcId="{09F899AB-70CA-46DA-8F8C-58514A9FEF67}" destId="{5D52B8B6-958E-480C-9455-911A104C8C73}" srcOrd="1" destOrd="0" presId="urn:microsoft.com/office/officeart/2016/7/layout/LinearBlockProcessNumbered#1"/>
    <dgm:cxn modelId="{71CD1E60-9941-432A-AAD3-6BEE9759C7CA}" type="presParOf" srcId="{09F899AB-70CA-46DA-8F8C-58514A9FEF67}" destId="{070CFBFA-AE62-406D-B2E3-4A871FE3EC95}" srcOrd="2" destOrd="0" presId="urn:microsoft.com/office/officeart/2016/7/layout/LinearBlockProcessNumbered#1"/>
    <dgm:cxn modelId="{E24E5F24-B05D-485A-B1E3-F029361EAC2F}" type="presParOf" srcId="{070CFBFA-AE62-406D-B2E3-4A871FE3EC95}" destId="{89A9B4CF-6439-46B1-B6A9-1D6CD5034774}" srcOrd="0" destOrd="0" presId="urn:microsoft.com/office/officeart/2016/7/layout/LinearBlockProcessNumbered#1"/>
    <dgm:cxn modelId="{B1A2A29E-FBA6-4188-BE73-D4752962B995}" type="presParOf" srcId="{070CFBFA-AE62-406D-B2E3-4A871FE3EC95}" destId="{379B8CE4-8135-4F2C-A5A0-E55EBE328E9A}" srcOrd="1" destOrd="0" presId="urn:microsoft.com/office/officeart/2016/7/layout/LinearBlockProcessNumbered#1"/>
    <dgm:cxn modelId="{F07F5881-E747-4C57-B3A8-80D81CA9E653}" type="presParOf" srcId="{070CFBFA-AE62-406D-B2E3-4A871FE3EC95}" destId="{9F2B2B99-E41C-48B6-9241-186B3896CDB2}" srcOrd="2" destOrd="0" presId="urn:microsoft.com/office/officeart/2016/7/layout/LinearBlockProcessNumbered#1"/>
    <dgm:cxn modelId="{CFE97617-C516-4DC5-9F9C-80DAA0EDE08F}" type="presParOf" srcId="{09F899AB-70CA-46DA-8F8C-58514A9FEF67}" destId="{88CC7DDE-DA0F-42A6-8406-A11161BD6BA9}" srcOrd="3" destOrd="0" presId="urn:microsoft.com/office/officeart/2016/7/layout/LinearBlockProcessNumbered#1"/>
    <dgm:cxn modelId="{B7A23FED-2302-47D8-8E80-C7B4D99F0301}" type="presParOf" srcId="{09F899AB-70CA-46DA-8F8C-58514A9FEF67}" destId="{4C550E1C-ACB2-4A5D-BD4A-3D5D60E405E6}" srcOrd="4" destOrd="0" presId="urn:microsoft.com/office/officeart/2016/7/layout/LinearBlockProcessNumbered#1"/>
    <dgm:cxn modelId="{B9E766C8-B1F9-4299-93D9-C5605EEE5998}" type="presParOf" srcId="{4C550E1C-ACB2-4A5D-BD4A-3D5D60E405E6}" destId="{0802B4A8-7224-4B0A-95B7-D17AEB2B2AFF}" srcOrd="0" destOrd="0" presId="urn:microsoft.com/office/officeart/2016/7/layout/LinearBlockProcessNumbered#1"/>
    <dgm:cxn modelId="{DDDBCEBE-059F-40AD-A1D1-8D888A5BCC15}" type="presParOf" srcId="{4C550E1C-ACB2-4A5D-BD4A-3D5D60E405E6}" destId="{68AC9669-DC11-473A-AA2E-579A44E78C37}" srcOrd="1" destOrd="0" presId="urn:microsoft.com/office/officeart/2016/7/layout/LinearBlockProcessNumbered#1"/>
    <dgm:cxn modelId="{90FC101C-CCF0-411F-ABB9-797553DF6D08}" type="presParOf" srcId="{4C550E1C-ACB2-4A5D-BD4A-3D5D60E405E6}" destId="{D085015A-41AF-4EFA-A104-4FD73B2362F0}" srcOrd="2" destOrd="0" presId="urn:microsoft.com/office/officeart/2016/7/layout/LinearBlock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92080-7D4E-4F2B-B608-170DDBB6006A}">
      <dsp:nvSpPr>
        <dsp:cNvPr id="0" name=""/>
        <dsp:cNvSpPr/>
      </dsp:nvSpPr>
      <dsp:spPr>
        <a:xfrm>
          <a:off x="785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Шостакович Дмитрий Дмитриевич</a:t>
          </a:r>
          <a:endParaRPr lang="en-US" sz="2500" kern="1200" dirty="0"/>
        </a:p>
      </dsp:txBody>
      <dsp:txXfrm>
        <a:off x="785" y="1490244"/>
        <a:ext cx="3182540" cy="2235367"/>
      </dsp:txXfrm>
    </dsp:sp>
    <dsp:sp modelId="{15536E38-36FE-4A51-B620-2715BFAD5475}">
      <dsp:nvSpPr>
        <dsp:cNvPr id="0" name=""/>
        <dsp:cNvSpPr/>
      </dsp:nvSpPr>
      <dsp:spPr>
        <a:xfrm>
          <a:off x="785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  <a:endParaRPr lang="en-US" sz="6600" kern="1200" dirty="0"/>
        </a:p>
      </dsp:txBody>
      <dsp:txXfrm>
        <a:off x="785" y="0"/>
        <a:ext cx="3182540" cy="1490244"/>
      </dsp:txXfrm>
    </dsp:sp>
    <dsp:sp modelId="{89A9B4CF-6439-46B1-B6A9-1D6CD5034774}">
      <dsp:nvSpPr>
        <dsp:cNvPr id="0" name=""/>
        <dsp:cNvSpPr/>
      </dsp:nvSpPr>
      <dsp:spPr>
        <a:xfrm>
          <a:off x="3437929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Санкт-Петербургская академическая филармония им. Д. Д. Шостаковича.</a:t>
          </a:r>
          <a:endParaRPr lang="en-US" sz="2500" kern="1200" dirty="0"/>
        </a:p>
      </dsp:txBody>
      <dsp:txXfrm>
        <a:off x="3437929" y="1490244"/>
        <a:ext cx="3182540" cy="2235367"/>
      </dsp:txXfrm>
    </dsp:sp>
    <dsp:sp modelId="{379B8CE4-8135-4F2C-A5A0-E55EBE328E9A}">
      <dsp:nvSpPr>
        <dsp:cNvPr id="0" name=""/>
        <dsp:cNvSpPr/>
      </dsp:nvSpPr>
      <dsp:spPr>
        <a:xfrm>
          <a:off x="3437929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437929" y="0"/>
        <a:ext cx="3182540" cy="1490244"/>
      </dsp:txXfrm>
    </dsp:sp>
    <dsp:sp modelId="{0802B4A8-7224-4B0A-95B7-D17AEB2B2AFF}">
      <dsp:nvSpPr>
        <dsp:cNvPr id="0" name=""/>
        <dsp:cNvSpPr/>
      </dsp:nvSpPr>
      <dsp:spPr>
        <a:xfrm>
          <a:off x="6875073" y="0"/>
          <a:ext cx="3182540" cy="3725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Ход творческой работы. Создание арт- объекта</a:t>
          </a:r>
          <a:endParaRPr lang="en-US" sz="2500" kern="1200" dirty="0"/>
        </a:p>
      </dsp:txBody>
      <dsp:txXfrm>
        <a:off x="6875073" y="1490244"/>
        <a:ext cx="3182540" cy="2235367"/>
      </dsp:txXfrm>
    </dsp:sp>
    <dsp:sp modelId="{68AC9669-DC11-473A-AA2E-579A44E78C37}">
      <dsp:nvSpPr>
        <dsp:cNvPr id="0" name=""/>
        <dsp:cNvSpPr/>
      </dsp:nvSpPr>
      <dsp:spPr>
        <a:xfrm>
          <a:off x="6875073" y="0"/>
          <a:ext cx="3182540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  <a:endParaRPr lang="en-US" sz="6600" kern="1200" dirty="0"/>
        </a:p>
      </dsp:txBody>
      <dsp:txXfrm>
        <a:off x="6875073" y="0"/>
        <a:ext cx="3182540" cy="149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#1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97D4F0E7-A380-4E8A-A5E6-02A2C57BE889}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{5712BDC4-329B-45B2-9194-A148ABB6560A}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{8984278A-33F0-4B08-ABC0-F48449CE37F3}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2E92B-9427-4DAB-B1D1-ACCBEA5CEB74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4B87A-33E7-42B9-B4D9-F3C96FCAB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9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BA1780-A246-4C7F-9267-727EF2F4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Арт-объект в честь 200-летия  Государственной Санкт-Петербургской академической филармонии им. Д.Д. Шостаковича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76433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Работу выполнила: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Возженникова Валерия,</a:t>
            </a:r>
          </a:p>
          <a:p>
            <a:r>
              <a:rPr lang="ru-RU" sz="1100" dirty="0">
                <a:solidFill>
                  <a:schemeClr val="tx1"/>
                </a:solidFill>
              </a:rPr>
              <a:t>МАОУ «СОШ № 133» г.Перми,</a:t>
            </a:r>
          </a:p>
          <a:p>
            <a:r>
              <a:rPr lang="ru-RU" sz="1100" dirty="0">
                <a:solidFill>
                  <a:schemeClr val="tx1"/>
                </a:solidFill>
              </a:rPr>
              <a:t>9 «А» класс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6A413F7-FFE1-42E7-8C6C-E9CCC477F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E0B0FD-3413-40CC-A7D8-6A5058608D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0C4C044-5B1C-40C8-8C7B-AA5E6D879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0163F5F-1439-4827-8F7A-B08BDDEFB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A677414-C3D2-4430-876D-9092D633F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9181D20-1D81-447D-9854-10DDB10D54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6020133-135E-4D08-9F4A-D76B87578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7E0D38-B7E2-4DCE-BEE4-B2856626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26" y="-3055"/>
            <a:ext cx="3336416" cy="45086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904F68-8FFD-4655-9C32-8EB7BCAA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93" y="-1"/>
            <a:ext cx="3352255" cy="45300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E7CA313-2F4B-4574-8399-12EF6A1BF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EC641-F812-4D8C-AC2C-5DC04322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2.	Выполнение эскиза в цвете.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5EECEE2-745A-4C3E-9A46-1B2ACCDC0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97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CAB0B0-B779-4E9C-8826-FEAF73E6F525}"/>
              </a:ext>
            </a:extLst>
          </p:cNvPr>
          <p:cNvSpPr txBox="1"/>
          <p:nvPr/>
        </p:nvSpPr>
        <p:spPr>
          <a:xfrm>
            <a:off x="1635760" y="1183640"/>
            <a:ext cx="9657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3.  Перенос рисунка на доску.</a:t>
            </a:r>
          </a:p>
          <a:p>
            <a:r>
              <a:rPr lang="ru-RU" sz="2400" dirty="0"/>
              <a:t>4.  Закрепление  композиции на доске. Достигается за счет прорисовки более чётких деталей. </a:t>
            </a:r>
          </a:p>
          <a:p>
            <a:r>
              <a:rPr lang="ru-RU" sz="2400" dirty="0"/>
              <a:t>5.  Выполнение работы в цвете.</a:t>
            </a:r>
          </a:p>
          <a:p>
            <a:pPr marL="342900" indent="-342900">
              <a:buAutoNum type="arabicPeriod" startAt="6"/>
            </a:pPr>
            <a:r>
              <a:rPr lang="ru-RU" sz="2400" dirty="0"/>
              <a:t>Тональный разбор портрета и других элементов работы на доске.</a:t>
            </a:r>
          </a:p>
          <a:p>
            <a:pPr marL="342900" indent="-342900">
              <a:buAutoNum type="arabicPeriod" startAt="6"/>
            </a:pPr>
            <a:r>
              <a:rPr lang="ru-RU" sz="2400" dirty="0"/>
              <a:t>Отмывка портрета лиссировками, нагружая каждый тон поэтапно.</a:t>
            </a:r>
          </a:p>
          <a:p>
            <a:pPr marL="342900" indent="-342900">
              <a:buAutoNum type="arabicPeriod" startAt="6"/>
            </a:pPr>
            <a:r>
              <a:rPr lang="ru-RU" sz="2400" dirty="0"/>
              <a:t>Проработка некоторых деталей (музыкальных инструментов и надпись).</a:t>
            </a:r>
          </a:p>
          <a:p>
            <a:pPr marL="342900" indent="-342900">
              <a:buAutoNum type="arabicPeriod" startAt="9"/>
            </a:pPr>
            <a:r>
              <a:rPr lang="ru-RU" sz="2400" dirty="0"/>
              <a:t>Закрепление работы акриловым лаком.</a:t>
            </a:r>
          </a:p>
          <a:p>
            <a:r>
              <a:rPr lang="ru-RU" sz="2400" dirty="0"/>
              <a:t>10.Готовая работа.</a:t>
            </a:r>
          </a:p>
        </p:txBody>
      </p:sp>
    </p:spTree>
    <p:extLst>
      <p:ext uri="{BB962C8B-B14F-4D97-AF65-F5344CB8AC3E}">
        <p14:creationId xmlns:p14="http://schemas.microsoft.com/office/powerpoint/2010/main" val="115213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19ECC-E8FA-4068-BB42-112B2DC83F90}"/>
              </a:ext>
            </a:extLst>
          </p:cNvPr>
          <p:cNvSpPr txBox="1"/>
          <p:nvPr/>
        </p:nvSpPr>
        <p:spPr>
          <a:xfrm>
            <a:off x="894081" y="1544320"/>
            <a:ext cx="10226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/>
              <a:t>Благодаря подробному изучению основных направлений творчества Д.Д. Шостаковича и филармонии, у меня возникла прекрасная идея создать арт- объект, посвящённого памяти этого великого композитора.</a:t>
            </a:r>
          </a:p>
        </p:txBody>
      </p:sp>
    </p:spTree>
    <p:extLst>
      <p:ext uri="{BB962C8B-B14F-4D97-AF65-F5344CB8AC3E}">
        <p14:creationId xmlns:p14="http://schemas.microsoft.com/office/powerpoint/2010/main" val="70642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DB285C-9C0E-4EFA-AB1A-790565229F8B}"/>
              </a:ext>
            </a:extLst>
          </p:cNvPr>
          <p:cNvSpPr txBox="1"/>
          <p:nvPr/>
        </p:nvSpPr>
        <p:spPr>
          <a:xfrm>
            <a:off x="2442596" y="2829560"/>
            <a:ext cx="7306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2892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B8085-1FFF-44DD-A144-D794D923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Краткое содержание проекта</a:t>
            </a:r>
            <a:endParaRPr lang="en-US" dirty="0"/>
          </a:p>
        </p:txBody>
      </p:sp>
      <p:graphicFrame>
        <p:nvGraphicFramePr>
          <p:cNvPr id="5" name="Content Placeholder 2" descr="SmartArt Process Diagram">
            <a:extLst>
              <a:ext uri="{FF2B5EF4-FFF2-40B4-BE49-F238E27FC236}">
                <a16:creationId xmlns:a16="http://schemas.microsoft.com/office/drawing/2014/main" xmlns="" id="{60233515-42BF-4401-AB7F-458C06159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76121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377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645BD8A-B13F-463A-9101-4FB883F06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4003B42-F17E-473C-9366-9369C04711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49DDF01-2EFB-49D0-864E-0CE29F33A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49981-2E0C-4AD0-B676-784F39F9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80" y="1464622"/>
            <a:ext cx="8930907" cy="12069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u="sng" dirty="0" err="1">
                <a:solidFill>
                  <a:schemeClr val="bg1"/>
                </a:solidFill>
              </a:rPr>
              <a:t>Цель</a:t>
            </a:r>
            <a:r>
              <a:rPr lang="en-US" sz="3200" b="1" u="sng" dirty="0">
                <a:solidFill>
                  <a:schemeClr val="bg1"/>
                </a:solidFill>
              </a:rPr>
              <a:t>  </a:t>
            </a:r>
            <a:r>
              <a:rPr lang="en-US" sz="3200" b="1" u="sng" dirty="0" err="1">
                <a:solidFill>
                  <a:schemeClr val="bg1"/>
                </a:solidFill>
              </a:rPr>
              <a:t>работы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EC17AF-FFA1-4113-8B55-0994D3BC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540" y="2622830"/>
            <a:ext cx="8930907" cy="3042236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600" spc="80" dirty="0" smtClean="0">
                <a:solidFill>
                  <a:schemeClr val="bg1"/>
                </a:solidFill>
              </a:rPr>
              <a:t>создание декоративного </a:t>
            </a:r>
            <a:r>
              <a:rPr lang="ru-RU" sz="3600" spc="80" dirty="0">
                <a:solidFill>
                  <a:schemeClr val="bg1"/>
                </a:solidFill>
              </a:rPr>
              <a:t>панно, </a:t>
            </a:r>
            <a:r>
              <a:rPr lang="ru-RU" sz="3600" spc="80" dirty="0" smtClean="0">
                <a:solidFill>
                  <a:schemeClr val="bg1"/>
                </a:solidFill>
              </a:rPr>
              <a:t>связанного </a:t>
            </a:r>
            <a:r>
              <a:rPr lang="ru-RU" sz="3600" spc="80" dirty="0">
                <a:solidFill>
                  <a:schemeClr val="bg1"/>
                </a:solidFill>
              </a:rPr>
              <a:t>с творчеством Д.Д. Шостаковича и филармонией, названной в его честь.</a:t>
            </a:r>
            <a:endParaRPr lang="en-US" sz="3600" spc="80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EEA5BB7-5B71-4B52-AD7F-3BA82A617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A1BDD5A-B952-463D-8BF6-F89EC6F21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A2C2EF86-4721-4AC5-AC3A-5343FE12B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F42A6C7C-49DA-4D7E-9647-1696C74DF8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7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1C0AF-2092-44A4-908A-7C140C33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6B4069-ADF1-4E2F-AD9E-969AEA54B3C6}"/>
              </a:ext>
            </a:extLst>
          </p:cNvPr>
          <p:cNvSpPr/>
          <p:nvPr/>
        </p:nvSpPr>
        <p:spPr>
          <a:xfrm>
            <a:off x="1254760" y="1644363"/>
            <a:ext cx="9540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Определить взаимосвязь творчества Д.Д. Шостаковича с развитием «Государственной Санкт-Петербургской академической филармонии им. Д.Д. Шостаковича».</a:t>
            </a:r>
          </a:p>
          <a:p>
            <a:endParaRPr lang="ru-RU" dirty="0"/>
          </a:p>
          <a:p>
            <a:r>
              <a:rPr lang="ru-RU" dirty="0"/>
              <a:t>2. Определить какие основные направления творчества Д.Д. Шостаковича использовались филармонией: тематика произведений, подбор и участие музыкальных инструментов в оркестрах Д.Д. Шостаковича, дать им характеристику.</a:t>
            </a:r>
          </a:p>
          <a:p>
            <a:endParaRPr lang="ru-RU" dirty="0"/>
          </a:p>
          <a:p>
            <a:r>
              <a:rPr lang="ru-RU" dirty="0"/>
              <a:t>3. Спроектировать и разработать эскиз для панно, выбрать оптимальный сюжет и композицию.</a:t>
            </a:r>
          </a:p>
          <a:p>
            <a:endParaRPr lang="ru-RU" dirty="0"/>
          </a:p>
          <a:p>
            <a:r>
              <a:rPr lang="ru-RU" dirty="0"/>
              <a:t>4. Разработать эскиз работы, согласно историографии, используя собранные материалы.</a:t>
            </a:r>
          </a:p>
          <a:p>
            <a:endParaRPr lang="ru-RU" dirty="0"/>
          </a:p>
          <a:p>
            <a:r>
              <a:rPr lang="ru-RU" dirty="0"/>
              <a:t>5. Совершенствовать свои умения и навыки в области художественного творчества.</a:t>
            </a:r>
          </a:p>
          <a:p>
            <a:endParaRPr lang="ru-RU" dirty="0"/>
          </a:p>
          <a:p>
            <a:r>
              <a:rPr lang="ru-RU" dirty="0"/>
              <a:t>6. Определить основные этапы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0269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E701B8-59B6-409C-8EA3-A103CE1CA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4" r="20047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848E14-D969-4DC8-AA77-49B7379D7CB4}"/>
              </a:ext>
            </a:extLst>
          </p:cNvPr>
          <p:cNvSpPr/>
          <p:nvPr/>
        </p:nvSpPr>
        <p:spPr>
          <a:xfrm>
            <a:off x="7041744" y="1078992"/>
            <a:ext cx="4472922" cy="3931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b="1" dirty="0" err="1"/>
              <a:t>Актуальность</a:t>
            </a:r>
            <a:r>
              <a:rPr lang="en-US" sz="2800" b="1" dirty="0"/>
              <a:t> </a:t>
            </a:r>
            <a:r>
              <a:rPr lang="en-US" sz="2800" b="1" dirty="0" err="1"/>
              <a:t>данной</a:t>
            </a:r>
            <a:r>
              <a:rPr lang="en-US" sz="2800" b="1" dirty="0"/>
              <a:t> </a:t>
            </a:r>
            <a:r>
              <a:rPr lang="en-US" sz="2800" b="1" dirty="0" err="1"/>
              <a:t>работы</a:t>
            </a:r>
            <a:endParaRPr lang="ru-RU" sz="2800" b="1" dirty="0"/>
          </a:p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err="1"/>
              <a:t>заключается</a:t>
            </a:r>
            <a:r>
              <a:rPr lang="en-US" sz="2800" dirty="0"/>
              <a:t> в </a:t>
            </a:r>
            <a:r>
              <a:rPr lang="en-US" sz="2800" dirty="0" err="1"/>
              <a:t>том</a:t>
            </a:r>
            <a:r>
              <a:rPr lang="en-US" sz="2800" dirty="0"/>
              <a:t>, </a:t>
            </a:r>
            <a:r>
              <a:rPr lang="en-US" sz="2800" dirty="0" err="1"/>
              <a:t>что</a:t>
            </a:r>
            <a:r>
              <a:rPr lang="en-US" sz="2800" dirty="0"/>
              <a:t> в 2021 </a:t>
            </a:r>
            <a:r>
              <a:rPr lang="en-US" sz="2800" dirty="0" err="1"/>
              <a:t>году</a:t>
            </a:r>
            <a:r>
              <a:rPr lang="en-US" sz="2800" dirty="0"/>
              <a:t> «</a:t>
            </a:r>
            <a:r>
              <a:rPr lang="en-US" sz="2800" dirty="0" err="1"/>
              <a:t>Государственной</a:t>
            </a:r>
            <a:r>
              <a:rPr lang="en-US" sz="2800" dirty="0"/>
              <a:t> </a:t>
            </a:r>
            <a:r>
              <a:rPr lang="en-US" sz="2800" dirty="0" err="1"/>
              <a:t>Санкт-Петербургской</a:t>
            </a:r>
            <a:r>
              <a:rPr lang="en-US" sz="2800" dirty="0"/>
              <a:t> </a:t>
            </a:r>
            <a:r>
              <a:rPr lang="en-US" sz="2800" dirty="0" err="1"/>
              <a:t>академической</a:t>
            </a:r>
            <a:r>
              <a:rPr lang="en-US" sz="2800" dirty="0"/>
              <a:t> </a:t>
            </a:r>
            <a:r>
              <a:rPr lang="en-US" sz="2800" dirty="0" err="1"/>
              <a:t>филармонии</a:t>
            </a:r>
            <a:r>
              <a:rPr lang="en-US" sz="2800" dirty="0"/>
              <a:t> </a:t>
            </a:r>
            <a:r>
              <a:rPr lang="en-US" sz="2800" dirty="0" err="1"/>
              <a:t>им</a:t>
            </a:r>
            <a:r>
              <a:rPr lang="en-US" sz="2800" dirty="0"/>
              <a:t>. Д.Д. </a:t>
            </a:r>
            <a:r>
              <a:rPr lang="en-US" sz="2800" dirty="0" err="1"/>
              <a:t>Шостаковича</a:t>
            </a:r>
            <a:r>
              <a:rPr lang="en-US" sz="2800" dirty="0"/>
              <a:t>» </a:t>
            </a:r>
            <a:r>
              <a:rPr lang="en-US" sz="2800" dirty="0" err="1"/>
              <a:t>исполняется</a:t>
            </a:r>
            <a:r>
              <a:rPr lang="en-US" sz="2800" dirty="0"/>
              <a:t> 200 </a:t>
            </a:r>
            <a:r>
              <a:rPr lang="en-US" sz="2800" dirty="0" err="1"/>
              <a:t>лет</a:t>
            </a:r>
            <a:r>
              <a:rPr lang="en-US" sz="2800" dirty="0"/>
              <a:t> </a:t>
            </a:r>
            <a:r>
              <a:rPr lang="en-US" sz="2800" dirty="0" err="1"/>
              <a:t>со</a:t>
            </a:r>
            <a:r>
              <a:rPr lang="en-US" sz="2800" dirty="0"/>
              <a:t> </a:t>
            </a:r>
            <a:r>
              <a:rPr lang="en-US" sz="2800" dirty="0" err="1"/>
              <a:t>дня</a:t>
            </a:r>
            <a:r>
              <a:rPr lang="en-US" sz="2800" dirty="0"/>
              <a:t> </a:t>
            </a:r>
            <a:r>
              <a:rPr lang="en-US" sz="2800" dirty="0" err="1"/>
              <a:t>её</a:t>
            </a:r>
            <a:r>
              <a:rPr lang="en-US" sz="2800" dirty="0"/>
              <a:t> </a:t>
            </a:r>
            <a:r>
              <a:rPr lang="en-US" sz="2800" dirty="0" err="1"/>
              <a:t>открытия</a:t>
            </a:r>
            <a:r>
              <a:rPr lang="en-US" sz="2800" dirty="0"/>
              <a:t>, а </a:t>
            </a:r>
            <a:r>
              <a:rPr lang="en-US" sz="2800" dirty="0" err="1"/>
              <a:t>также</a:t>
            </a:r>
            <a:r>
              <a:rPr lang="en-US" sz="2800" dirty="0"/>
              <a:t> 115 </a:t>
            </a:r>
            <a:r>
              <a:rPr lang="en-US" sz="2800" dirty="0" err="1"/>
              <a:t>лет</a:t>
            </a:r>
            <a:r>
              <a:rPr lang="en-US" sz="2800" dirty="0"/>
              <a:t> </a:t>
            </a:r>
            <a:r>
              <a:rPr lang="en-US" sz="2800" dirty="0" err="1"/>
              <a:t>со</a:t>
            </a:r>
            <a:r>
              <a:rPr lang="en-US" sz="2800" dirty="0"/>
              <a:t> </a:t>
            </a:r>
            <a:r>
              <a:rPr lang="en-US" sz="2800" dirty="0" err="1"/>
              <a:t>дня</a:t>
            </a:r>
            <a:r>
              <a:rPr lang="en-US" sz="2800" dirty="0"/>
              <a:t> </a:t>
            </a:r>
            <a:r>
              <a:rPr lang="en-US" sz="2800" dirty="0" err="1"/>
              <a:t>рождения</a:t>
            </a:r>
            <a:r>
              <a:rPr lang="en-US" sz="2800" dirty="0"/>
              <a:t> </a:t>
            </a:r>
            <a:r>
              <a:rPr lang="en-US" sz="2800" dirty="0" err="1"/>
              <a:t>Дмитрия</a:t>
            </a:r>
            <a:r>
              <a:rPr lang="en-US" sz="2800" dirty="0"/>
              <a:t> </a:t>
            </a:r>
            <a:r>
              <a:rPr lang="en-US" sz="2800" dirty="0" err="1"/>
              <a:t>Дмитриевича</a:t>
            </a:r>
            <a:r>
              <a:rPr lang="en-US" sz="2800" dirty="0"/>
              <a:t> </a:t>
            </a:r>
            <a:r>
              <a:rPr lang="en-US" sz="2800" dirty="0" err="1"/>
              <a:t>Шостаковича</a:t>
            </a:r>
            <a:r>
              <a:rPr lang="en-US" sz="2800" dirty="0"/>
              <a:t>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09A3D2-0271-4690-AF11-1B06509DC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97" y="1817370"/>
            <a:ext cx="7182405" cy="3983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322287-EF5C-414D-9E0B-D1E8E3BD89E4}"/>
              </a:ext>
            </a:extLst>
          </p:cNvPr>
          <p:cNvSpPr txBox="1"/>
          <p:nvPr/>
        </p:nvSpPr>
        <p:spPr>
          <a:xfrm>
            <a:off x="1960880" y="797560"/>
            <a:ext cx="806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Шостакович Дмитрий Дмитриевич</a:t>
            </a:r>
          </a:p>
        </p:txBody>
      </p:sp>
    </p:spTree>
    <p:extLst>
      <p:ext uri="{BB962C8B-B14F-4D97-AF65-F5344CB8AC3E}">
        <p14:creationId xmlns:p14="http://schemas.microsoft.com/office/powerpoint/2010/main" val="87711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98A1C0-2073-4FDF-9D33-2817ED1F0B00}"/>
              </a:ext>
            </a:extLst>
          </p:cNvPr>
          <p:cNvSpPr txBox="1"/>
          <p:nvPr/>
        </p:nvSpPr>
        <p:spPr>
          <a:xfrm>
            <a:off x="678093" y="701358"/>
            <a:ext cx="11054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Санкт-Петербургская академическая филармония </a:t>
            </a:r>
          </a:p>
          <a:p>
            <a:pPr algn="ctr"/>
            <a:r>
              <a:rPr lang="ru-RU" sz="3600" b="1" dirty="0"/>
              <a:t>им. Д. Д. Шостаковича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F481AF-C18C-45F2-A845-CE1830AA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3099117"/>
            <a:ext cx="4876800" cy="3057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46C2BD-0802-40F4-9060-B6650A8CA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876" y="3099117"/>
            <a:ext cx="4443807" cy="31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0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4196AB-9524-4A25-B695-B47CE2D52082}"/>
              </a:ext>
            </a:extLst>
          </p:cNvPr>
          <p:cNvSpPr txBox="1"/>
          <p:nvPr/>
        </p:nvSpPr>
        <p:spPr>
          <a:xfrm>
            <a:off x="1584960" y="1889760"/>
            <a:ext cx="955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Ход творческой работы. </a:t>
            </a:r>
          </a:p>
          <a:p>
            <a:pPr algn="ctr"/>
            <a:r>
              <a:rPr lang="ru-RU" sz="6000" b="1" dirty="0"/>
              <a:t>Создание арт-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80192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52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54">
            <a:extLst>
              <a:ext uri="{FF2B5EF4-FFF2-40B4-BE49-F238E27FC236}">
                <a16:creationId xmlns:a16="http://schemas.microsoft.com/office/drawing/2014/main" xmlns="" id="{66A413F7-FFE1-42E7-8C6C-E9CCC477F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0" name="Rectangle 56">
            <a:extLst>
              <a:ext uri="{FF2B5EF4-FFF2-40B4-BE49-F238E27FC236}">
                <a16:creationId xmlns:a16="http://schemas.microsoft.com/office/drawing/2014/main" xmlns="" id="{BCE0B0FD-3413-40CC-A7D8-6A5058608D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1" name="Rectangle 58">
            <a:extLst>
              <a:ext uri="{FF2B5EF4-FFF2-40B4-BE49-F238E27FC236}">
                <a16:creationId xmlns:a16="http://schemas.microsoft.com/office/drawing/2014/main" xmlns="" id="{50C4C044-5B1C-40C8-8C7B-AA5E6D879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0163F5F-1439-4827-8F7A-B08BDDEFB9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BA677414-C3D2-4430-876D-9092D633F5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9181D20-1D81-447D-9854-10DDB10D54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65">
            <a:extLst>
              <a:ext uri="{FF2B5EF4-FFF2-40B4-BE49-F238E27FC236}">
                <a16:creationId xmlns:a16="http://schemas.microsoft.com/office/drawing/2014/main" xmlns="" id="{A6020133-135E-4D08-9F4A-D76B87578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3C509B-5F1C-4149-90E7-6B47BD1AE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6" r="2" b="2"/>
          <a:stretch/>
        </p:blipFill>
        <p:spPr>
          <a:xfrm>
            <a:off x="1436532" y="75674"/>
            <a:ext cx="3404112" cy="4401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648DDF-7AC8-48E7-897A-A0AFE3ED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947" y="75674"/>
            <a:ext cx="3256850" cy="4401149"/>
          </a:xfrm>
          <a:prstGeom prst="rect">
            <a:avLst/>
          </a:prstGeom>
        </p:spPr>
      </p:pic>
      <p:sp>
        <p:nvSpPr>
          <p:cNvPr id="84" name="Rectangle 67">
            <a:extLst>
              <a:ext uri="{FF2B5EF4-FFF2-40B4-BE49-F238E27FC236}">
                <a16:creationId xmlns:a16="http://schemas.microsoft.com/office/drawing/2014/main" xmlns="" id="{0E7CA313-2F4B-4574-8399-12EF6A1BF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69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6" name="Rectangle 71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A7F418-FBEC-4380-98DD-BBC9BFA7F08A}"/>
              </a:ext>
            </a:extLst>
          </p:cNvPr>
          <p:cNvSpPr txBox="1"/>
          <p:nvPr/>
        </p:nvSpPr>
        <p:spPr>
          <a:xfrm>
            <a:off x="376293" y="5317487"/>
            <a:ext cx="11439414" cy="897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cap="all" spc="-100">
                <a:latin typeface="+mj-lt"/>
              </a:rPr>
              <a:t>1. Зарисовка</a:t>
            </a:r>
            <a:r>
              <a:rPr lang="ru-RU" sz="3800" b="1" cap="all" spc="-100">
                <a:latin typeface="+mj-lt"/>
              </a:rPr>
              <a:t> </a:t>
            </a:r>
            <a:r>
              <a:rPr lang="en-US" sz="3800" b="1" cap="all" spc="-100">
                <a:latin typeface="+mj-lt"/>
              </a:rPr>
              <a:t> форэскиза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1400" cap="all" spc="-100" dirty="0">
              <a:latin typeface="+mj-lt"/>
            </a:endParaRPr>
          </a:p>
        </p:txBody>
      </p:sp>
      <p:cxnSp>
        <p:nvCxnSpPr>
          <p:cNvPr id="87" name="Straight Connector 73">
            <a:extLst>
              <a:ext uri="{FF2B5EF4-FFF2-40B4-BE49-F238E27FC236}">
                <a16:creationId xmlns:a16="http://schemas.microsoft.com/office/drawing/2014/main" xmlns="" id="{A5EECEE2-745A-4C3E-9A46-1B2ACCDC0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36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343</Words>
  <Application>Microsoft Office PowerPoint</Application>
  <PresentationFormat>Произвольный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SavonVTI</vt:lpstr>
      <vt:lpstr>Арт-объект в честь 200-летия  Государственной Санкт-Петербургской академической филармонии им. Д.Д. Шостаковича</vt:lpstr>
      <vt:lpstr>Краткое содержание проекта</vt:lpstr>
      <vt:lpstr>Цель  работы: 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Выполнение эскиза в цвете.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Арт-объект в честь 200-летия  Государственной Санкт-Петербургской академической филармонии им. Д.Д. Шостаковича</dc:title>
  <dc:creator>Vozzhennikova, Elena</dc:creator>
  <cp:lastModifiedBy>Administrator</cp:lastModifiedBy>
  <cp:revision>3</cp:revision>
  <dcterms:created xsi:type="dcterms:W3CDTF">2021-04-22T18:01:25Z</dcterms:created>
  <dcterms:modified xsi:type="dcterms:W3CDTF">2021-05-14T10:01:38Z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0b37f-db72-473e-ae54-fb16df408069_Enabled">
    <vt:lpwstr>true</vt:lpwstr>
  </property>
  <property fmtid="{D5CDD505-2E9C-101B-9397-08002B2CF9AE}" pid="3" name="MSIP_Label_b020b37f-db72-473e-ae54-fb16df408069_SetDate">
    <vt:lpwstr>2021-04-22T18:10:11Z</vt:lpwstr>
  </property>
  <property fmtid="{D5CDD505-2E9C-101B-9397-08002B2CF9AE}" pid="4" name="MSIP_Label_b020b37f-db72-473e-ae54-fb16df408069_Method">
    <vt:lpwstr>Standard</vt:lpwstr>
  </property>
  <property fmtid="{D5CDD505-2E9C-101B-9397-08002B2CF9AE}" pid="5" name="MSIP_Label_b020b37f-db72-473e-ae54-fb16df408069_Name">
    <vt:lpwstr>General</vt:lpwstr>
  </property>
  <property fmtid="{D5CDD505-2E9C-101B-9397-08002B2CF9AE}" pid="6" name="MSIP_Label_b020b37f-db72-473e-ae54-fb16df408069_SiteId">
    <vt:lpwstr>705d07a3-2eea-4f3b-ab59-65ca29abeb26</vt:lpwstr>
  </property>
  <property fmtid="{D5CDD505-2E9C-101B-9397-08002B2CF9AE}" pid="7" name="MSIP_Label_b020b37f-db72-473e-ae54-fb16df408069_ActionId">
    <vt:lpwstr>d51dd76b-26fa-45ff-a584-c35a6ceea549</vt:lpwstr>
  </property>
  <property fmtid="{D5CDD505-2E9C-101B-9397-08002B2CF9AE}" pid="8" name="MSIP_Label_b020b37f-db72-473e-ae54-fb16df408069_ContentBits">
    <vt:lpwstr>0</vt:lpwstr>
  </property>
</Properties>
</file>