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0066"/>
    <a:srgbClr val="FF3399"/>
    <a:srgbClr val="FF3300"/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A095889-53DF-4695-B24F-ED969B023BDE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3112337-0840-4703-B939-FA368A11D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strips dir="ru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470450" cy="3353544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rgbClr val="FF0066"/>
                </a:solidFill>
              </a:rPr>
              <a:t>Программа интерактивного взаимодействия с обучающимися при обучении математике в основной школе.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365104"/>
            <a:ext cx="3632448" cy="1752600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err="1" smtClean="0">
                <a:solidFill>
                  <a:srgbClr val="FFCCFF"/>
                </a:solidFill>
              </a:rPr>
              <a:t>Делидова</a:t>
            </a:r>
            <a:r>
              <a:rPr lang="ru-RU" i="1" dirty="0" smtClean="0">
                <a:solidFill>
                  <a:srgbClr val="FFCCFF"/>
                </a:solidFill>
              </a:rPr>
              <a:t> Л.В.</a:t>
            </a:r>
            <a:endParaRPr lang="ru-RU" dirty="0" smtClean="0">
              <a:solidFill>
                <a:srgbClr val="FFCCFF"/>
              </a:solidFill>
            </a:endParaRPr>
          </a:p>
          <a:p>
            <a:r>
              <a:rPr lang="ru-RU" i="1" dirty="0" smtClean="0">
                <a:solidFill>
                  <a:srgbClr val="FFCCFF"/>
                </a:solidFill>
              </a:rPr>
              <a:t>Учитель математики </a:t>
            </a:r>
            <a:endParaRPr lang="ru-RU" dirty="0" smtClean="0">
              <a:solidFill>
                <a:srgbClr val="FFCCFF"/>
              </a:solidFill>
            </a:endParaRPr>
          </a:p>
          <a:p>
            <a:r>
              <a:rPr lang="ru-RU" i="1" dirty="0" smtClean="0">
                <a:solidFill>
                  <a:srgbClr val="FFCCFF"/>
                </a:solidFill>
              </a:rPr>
              <a:t>МАОУ «СОШ №133» </a:t>
            </a:r>
            <a:endParaRPr lang="ru-RU" i="1" dirty="0" smtClean="0">
              <a:solidFill>
                <a:srgbClr val="FFCCFF"/>
              </a:solidFill>
            </a:endParaRPr>
          </a:p>
          <a:p>
            <a:r>
              <a:rPr lang="ru-RU" i="1" dirty="0" smtClean="0">
                <a:solidFill>
                  <a:srgbClr val="FFCCFF"/>
                </a:solidFill>
              </a:rPr>
              <a:t>г</a:t>
            </a:r>
            <a:r>
              <a:rPr lang="ru-RU" i="1" dirty="0" smtClean="0">
                <a:solidFill>
                  <a:srgbClr val="FFCCFF"/>
                </a:solidFill>
              </a:rPr>
              <a:t>. Перми</a:t>
            </a:r>
            <a:endParaRPr lang="ru-RU" dirty="0" smtClean="0">
              <a:solidFill>
                <a:srgbClr val="FFCCFF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FF0066"/>
                </a:solidFill>
              </a:rPr>
              <a:t>Формы </a:t>
            </a:r>
            <a:r>
              <a:rPr lang="ru-RU" sz="4000" i="1" dirty="0" smtClean="0">
                <a:solidFill>
                  <a:srgbClr val="FF0066"/>
                </a:solidFill>
              </a:rPr>
              <a:t>взаимодействия учителя и учеников: </a:t>
            </a:r>
            <a:endParaRPr lang="ru-RU" sz="4000" i="1" dirty="0">
              <a:solidFill>
                <a:srgbClr val="FF00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5284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FFCCFF"/>
                </a:solidFill>
              </a:rPr>
              <a:t>1. </a:t>
            </a:r>
            <a:r>
              <a:rPr lang="ru-RU" sz="3200" dirty="0" smtClean="0">
                <a:solidFill>
                  <a:srgbClr val="FFCCFF"/>
                </a:solidFill>
              </a:rPr>
              <a:t>Пассивные </a:t>
            </a:r>
            <a:r>
              <a:rPr lang="ru-RU" sz="3200" dirty="0" smtClean="0">
                <a:solidFill>
                  <a:srgbClr val="FFCCFF"/>
                </a:solidFill>
              </a:rPr>
              <a:t>методы;</a:t>
            </a:r>
          </a:p>
          <a:p>
            <a:pPr>
              <a:buNone/>
            </a:pPr>
            <a:r>
              <a:rPr lang="ru-RU" sz="3200" dirty="0" smtClean="0">
                <a:solidFill>
                  <a:srgbClr val="FFCCFF"/>
                </a:solidFill>
              </a:rPr>
              <a:t>2. </a:t>
            </a:r>
            <a:r>
              <a:rPr lang="ru-RU" sz="3200" dirty="0" smtClean="0">
                <a:solidFill>
                  <a:srgbClr val="FFCCFF"/>
                </a:solidFill>
              </a:rPr>
              <a:t>Активные </a:t>
            </a:r>
            <a:r>
              <a:rPr lang="ru-RU" sz="3200" dirty="0" smtClean="0">
                <a:solidFill>
                  <a:srgbClr val="FFCCFF"/>
                </a:solidFill>
              </a:rPr>
              <a:t>методы;</a:t>
            </a:r>
          </a:p>
          <a:p>
            <a:pPr>
              <a:buNone/>
            </a:pPr>
            <a:r>
              <a:rPr lang="ru-RU" sz="3200" dirty="0" smtClean="0">
                <a:solidFill>
                  <a:srgbClr val="FFCCFF"/>
                </a:solidFill>
              </a:rPr>
              <a:t>3. </a:t>
            </a:r>
            <a:r>
              <a:rPr lang="ru-RU" sz="3200" dirty="0" smtClean="0">
                <a:solidFill>
                  <a:srgbClr val="FFCCFF"/>
                </a:solidFill>
              </a:rPr>
              <a:t>Интерактивные </a:t>
            </a:r>
            <a:r>
              <a:rPr lang="ru-RU" sz="3200" dirty="0" smtClean="0">
                <a:solidFill>
                  <a:srgbClr val="FFCCFF"/>
                </a:solidFill>
              </a:rPr>
              <a:t>методы.</a:t>
            </a:r>
            <a:endParaRPr lang="ru-RU" sz="3200" dirty="0">
              <a:solidFill>
                <a:srgbClr val="FFCCFF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140968"/>
            <a:ext cx="8568952" cy="1828800"/>
          </a:xfrm>
        </p:spPr>
        <p:txBody>
          <a:bodyPr/>
          <a:lstStyle/>
          <a:p>
            <a:r>
              <a:rPr lang="ru-RU" sz="3200" dirty="0" smtClean="0">
                <a:solidFill>
                  <a:srgbClr val="FF0066"/>
                </a:solidFill>
              </a:rPr>
              <a:t>«</a:t>
            </a:r>
            <a:r>
              <a:rPr lang="ru-RU" sz="3200" dirty="0" err="1" smtClean="0">
                <a:solidFill>
                  <a:srgbClr val="FF0066"/>
                </a:solidFill>
              </a:rPr>
              <a:t>inter</a:t>
            </a:r>
            <a:r>
              <a:rPr lang="ru-RU" sz="3200" dirty="0" smtClean="0">
                <a:solidFill>
                  <a:srgbClr val="FF0066"/>
                </a:solidFill>
              </a:rPr>
              <a:t>» – </a:t>
            </a:r>
            <a:r>
              <a:rPr lang="ru-RU" sz="3200" dirty="0" smtClean="0">
                <a:solidFill>
                  <a:srgbClr val="FF0066"/>
                </a:solidFill>
              </a:rPr>
              <a:t>взаимный, </a:t>
            </a:r>
            <a:r>
              <a:rPr lang="ru-RU" sz="3200" dirty="0" smtClean="0">
                <a:solidFill>
                  <a:srgbClr val="FF0066"/>
                </a:solidFill>
              </a:rPr>
              <a:t>«</a:t>
            </a:r>
            <a:r>
              <a:rPr lang="ru-RU" sz="3200" dirty="0" err="1" smtClean="0">
                <a:solidFill>
                  <a:srgbClr val="FF0066"/>
                </a:solidFill>
              </a:rPr>
              <a:t>act</a:t>
            </a:r>
            <a:r>
              <a:rPr lang="ru-RU" sz="3200" dirty="0" smtClean="0">
                <a:solidFill>
                  <a:srgbClr val="FF0066"/>
                </a:solidFill>
              </a:rPr>
              <a:t>» </a:t>
            </a:r>
            <a:r>
              <a:rPr lang="ru-RU" sz="3200" dirty="0" smtClean="0">
                <a:solidFill>
                  <a:srgbClr val="FF0066"/>
                </a:solidFill>
              </a:rPr>
              <a:t>- действовать.</a:t>
            </a:r>
            <a:br>
              <a:rPr lang="ru-RU" sz="3200" dirty="0" smtClean="0">
                <a:solidFill>
                  <a:srgbClr val="FF0066"/>
                </a:solidFill>
              </a:rPr>
            </a:br>
            <a:r>
              <a:rPr lang="ru-RU" sz="3200" dirty="0" smtClean="0">
                <a:solidFill>
                  <a:srgbClr val="FF0066"/>
                </a:solidFill>
              </a:rPr>
              <a:t> </a:t>
            </a:r>
            <a:endParaRPr lang="ru-RU" sz="3200" dirty="0">
              <a:solidFill>
                <a:srgbClr val="FF00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683568" y="980728"/>
            <a:ext cx="7806680" cy="151216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FFCCFF"/>
                </a:solidFill>
                <a:latin typeface="+mj-lt"/>
              </a:rPr>
              <a:t>Интерактивное </a:t>
            </a:r>
            <a:r>
              <a:rPr lang="ru-RU" sz="3200" dirty="0" smtClean="0">
                <a:solidFill>
                  <a:srgbClr val="FFCCFF"/>
                </a:solidFill>
                <a:latin typeface="+mj-lt"/>
              </a:rPr>
              <a:t>обучение - </a:t>
            </a:r>
            <a:r>
              <a:rPr lang="ru-RU" sz="3200" dirty="0" err="1" smtClean="0">
                <a:solidFill>
                  <a:srgbClr val="FFCCFF"/>
                </a:solidFill>
                <a:latin typeface="+mj-lt"/>
              </a:rPr>
              <a:t>обучение</a:t>
            </a:r>
            <a:r>
              <a:rPr lang="ru-RU" sz="3200" dirty="0" smtClean="0">
                <a:solidFill>
                  <a:srgbClr val="FFCCFF"/>
                </a:solidFill>
                <a:latin typeface="+mj-lt"/>
              </a:rPr>
              <a:t>, построенное на взаимодействии обучающегося с учебным окружением, учебной средой, которая служит областью осваиваемого опыта.</a:t>
            </a:r>
            <a:endParaRPr lang="ru-RU" sz="3200" dirty="0">
              <a:solidFill>
                <a:srgbClr val="FFCCFF"/>
              </a:solidFill>
              <a:latin typeface="+mj-lt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09600"/>
            <a:ext cx="8363272" cy="1828800"/>
          </a:xfrm>
        </p:spPr>
        <p:txBody>
          <a:bodyPr/>
          <a:lstStyle/>
          <a:p>
            <a:pPr algn="ctr"/>
            <a:r>
              <a:rPr lang="ru-RU" sz="4400" i="1" dirty="0" smtClean="0">
                <a:solidFill>
                  <a:srgbClr val="FF0066"/>
                </a:solidFill>
              </a:rPr>
              <a:t>Полноценное интерактивное обучение подразумевает:</a:t>
            </a:r>
            <a:endParaRPr lang="ru-RU" sz="4400" i="1" dirty="0">
              <a:solidFill>
                <a:srgbClr val="FF0066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rgbClr val="FFCCFF"/>
                </a:solidFill>
              </a:rPr>
              <a:t>  физическое окружение,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rgbClr val="FFCCFF"/>
                </a:solidFill>
              </a:rPr>
              <a:t> </a:t>
            </a:r>
            <a:r>
              <a:rPr lang="ru-RU" sz="3200" dirty="0" smtClean="0">
                <a:solidFill>
                  <a:srgbClr val="FFCCFF"/>
                </a:solidFill>
              </a:rPr>
              <a:t>социальное,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rgbClr val="FFCCFF"/>
                </a:solidFill>
              </a:rPr>
              <a:t> </a:t>
            </a:r>
            <a:r>
              <a:rPr lang="ru-RU" sz="3200" dirty="0" smtClean="0">
                <a:solidFill>
                  <a:srgbClr val="FFCCFF"/>
                </a:solidFill>
              </a:rPr>
              <a:t>познавательное.</a:t>
            </a:r>
            <a:endParaRPr lang="ru-RU" sz="3200" dirty="0">
              <a:solidFill>
                <a:srgbClr val="FFCCFF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09600"/>
            <a:ext cx="8147248" cy="4259560"/>
          </a:xfrm>
        </p:spPr>
        <p:txBody>
          <a:bodyPr/>
          <a:lstStyle/>
          <a:p>
            <a:r>
              <a:rPr lang="ru-RU" sz="4400" i="1" dirty="0" smtClean="0">
                <a:solidFill>
                  <a:srgbClr val="FF0066"/>
                </a:solidFill>
              </a:rPr>
              <a:t>Цель интерактивного обучения: </a:t>
            </a:r>
            <a:r>
              <a:rPr lang="ru-RU" sz="3200" i="1" dirty="0" smtClean="0">
                <a:solidFill>
                  <a:srgbClr val="FFCCFF"/>
                </a:solidFill>
              </a:rPr>
              <a:t>создание </a:t>
            </a:r>
            <a:r>
              <a:rPr lang="ru-RU" sz="3200" i="1" dirty="0" smtClean="0">
                <a:solidFill>
                  <a:srgbClr val="FFCCFF"/>
                </a:solidFill>
              </a:rPr>
              <a:t>комфортных условий </a:t>
            </a:r>
            <a:r>
              <a:rPr lang="ru-RU" sz="3200" i="1" dirty="0" smtClean="0">
                <a:solidFill>
                  <a:srgbClr val="FFCCFF"/>
                </a:solidFill>
              </a:rPr>
              <a:t>обучения.</a:t>
            </a:r>
            <a:br>
              <a:rPr lang="ru-RU" sz="3200" i="1" dirty="0" smtClean="0">
                <a:solidFill>
                  <a:srgbClr val="FFCCFF"/>
                </a:solidFill>
              </a:rPr>
            </a:br>
            <a:r>
              <a:rPr lang="ru-RU" sz="3200" i="1" dirty="0" smtClean="0">
                <a:solidFill>
                  <a:srgbClr val="FFCCFF"/>
                </a:solidFill>
              </a:rPr>
              <a:t/>
            </a:r>
            <a:br>
              <a:rPr lang="ru-RU" sz="3200" i="1" dirty="0" smtClean="0">
                <a:solidFill>
                  <a:srgbClr val="FFCCFF"/>
                </a:solidFill>
              </a:rPr>
            </a:br>
            <a:endParaRPr lang="ru-RU" sz="3200" i="1" dirty="0">
              <a:solidFill>
                <a:srgbClr val="FFCCFF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31224" cy="1828800"/>
          </a:xfrm>
        </p:spPr>
        <p:txBody>
          <a:bodyPr/>
          <a:lstStyle/>
          <a:p>
            <a:pPr algn="ctr"/>
            <a:r>
              <a:rPr lang="ru-RU" sz="4400" i="1" dirty="0" smtClean="0">
                <a:solidFill>
                  <a:srgbClr val="FF0066"/>
                </a:solidFill>
              </a:rPr>
              <a:t>Задачи интерактивного обучения:</a:t>
            </a:r>
            <a:endParaRPr lang="ru-RU" sz="4400" i="1" dirty="0">
              <a:solidFill>
                <a:srgbClr val="FF0066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507786"/>
            <a:ext cx="8784976" cy="4089566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FFCCFF"/>
                </a:solidFill>
              </a:rPr>
              <a:t> </a:t>
            </a:r>
            <a:r>
              <a:rPr lang="ru-RU" sz="2600" dirty="0" smtClean="0">
                <a:solidFill>
                  <a:srgbClr val="FFCCFF"/>
                </a:solidFill>
              </a:rPr>
              <a:t>пробуждение у обучающихся интереса;</a:t>
            </a:r>
          </a:p>
          <a:p>
            <a:pPr lvl="0">
              <a:buFont typeface="Wingdings" pitchFamily="2" charset="2"/>
              <a:buChar char="v"/>
            </a:pPr>
            <a:r>
              <a:rPr lang="ru-RU" sz="2600" dirty="0" smtClean="0">
                <a:solidFill>
                  <a:srgbClr val="FFCCFF"/>
                </a:solidFill>
              </a:rPr>
              <a:t> </a:t>
            </a:r>
            <a:r>
              <a:rPr lang="ru-RU" sz="2600" dirty="0" smtClean="0">
                <a:solidFill>
                  <a:srgbClr val="FFCCFF"/>
                </a:solidFill>
              </a:rPr>
              <a:t>эффективное усвоение учебного материала;</a:t>
            </a:r>
          </a:p>
          <a:p>
            <a:pPr>
              <a:buFont typeface="Wingdings" pitchFamily="2" charset="2"/>
              <a:buChar char="v"/>
            </a:pPr>
            <a:r>
              <a:rPr lang="ru-RU" sz="2600" dirty="0" smtClean="0">
                <a:solidFill>
                  <a:srgbClr val="FFCCFF"/>
                </a:solidFill>
              </a:rPr>
              <a:t> </a:t>
            </a:r>
            <a:r>
              <a:rPr lang="ru-RU" sz="2600" dirty="0" smtClean="0">
                <a:solidFill>
                  <a:srgbClr val="FFCCFF"/>
                </a:solidFill>
              </a:rPr>
              <a:t>самостоятельный поиск </a:t>
            </a:r>
            <a:r>
              <a:rPr lang="ru-RU" sz="2600" dirty="0" smtClean="0">
                <a:solidFill>
                  <a:srgbClr val="FFCCFF"/>
                </a:solidFill>
              </a:rPr>
              <a:t> </a:t>
            </a:r>
            <a:r>
              <a:rPr lang="ru-RU" sz="2600" dirty="0" smtClean="0">
                <a:solidFill>
                  <a:srgbClr val="FFCCFF"/>
                </a:solidFill>
              </a:rPr>
              <a:t>решения поставленной учебной </a:t>
            </a:r>
            <a:r>
              <a:rPr lang="ru-RU" sz="2600" dirty="0" smtClean="0">
                <a:solidFill>
                  <a:srgbClr val="FFCCFF"/>
                </a:solidFill>
              </a:rPr>
              <a:t>задачи;</a:t>
            </a:r>
          </a:p>
          <a:p>
            <a:pPr>
              <a:buFont typeface="Wingdings" pitchFamily="2" charset="2"/>
              <a:buChar char="v"/>
            </a:pPr>
            <a:r>
              <a:rPr lang="ru-RU" sz="2600" dirty="0" smtClean="0">
                <a:solidFill>
                  <a:srgbClr val="FFCCFF"/>
                </a:solidFill>
              </a:rPr>
              <a:t> установление воздействия между </a:t>
            </a:r>
            <a:r>
              <a:rPr lang="ru-RU" sz="2600" dirty="0" smtClean="0">
                <a:solidFill>
                  <a:srgbClr val="FFCCFF"/>
                </a:solidFill>
              </a:rPr>
              <a:t>учениками;</a:t>
            </a:r>
          </a:p>
          <a:p>
            <a:pPr lvl="0">
              <a:buFont typeface="Wingdings" pitchFamily="2" charset="2"/>
              <a:buChar char="v"/>
            </a:pPr>
            <a:r>
              <a:rPr lang="ru-RU" sz="2600" dirty="0" smtClean="0">
                <a:solidFill>
                  <a:srgbClr val="FFCCFF"/>
                </a:solidFill>
              </a:rPr>
              <a:t> формирование у обучающихся мнения и отношения;</a:t>
            </a:r>
          </a:p>
          <a:p>
            <a:pPr lvl="0">
              <a:buFont typeface="Wingdings" pitchFamily="2" charset="2"/>
              <a:buChar char="v"/>
            </a:pPr>
            <a:r>
              <a:rPr lang="ru-RU" sz="2600" dirty="0" smtClean="0">
                <a:solidFill>
                  <a:srgbClr val="FFCCFF"/>
                </a:solidFill>
              </a:rPr>
              <a:t> </a:t>
            </a:r>
            <a:r>
              <a:rPr lang="ru-RU" sz="2600" dirty="0" smtClean="0">
                <a:solidFill>
                  <a:srgbClr val="FFCCFF"/>
                </a:solidFill>
              </a:rPr>
              <a:t>формирование жизненных и профессиональных навыков.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09600"/>
            <a:ext cx="8219256" cy="1828800"/>
          </a:xfrm>
        </p:spPr>
        <p:txBody>
          <a:bodyPr/>
          <a:lstStyle/>
          <a:p>
            <a:pPr algn="ctr"/>
            <a:r>
              <a:rPr lang="ru-RU" sz="3600" i="1" dirty="0" smtClean="0">
                <a:solidFill>
                  <a:srgbClr val="FF0066"/>
                </a:solidFill>
              </a:rPr>
              <a:t>Интерактивные средства обучения:</a:t>
            </a:r>
            <a:br>
              <a:rPr lang="ru-RU" sz="3600" i="1" dirty="0" smtClean="0">
                <a:solidFill>
                  <a:srgbClr val="FF0066"/>
                </a:solidFill>
              </a:rPr>
            </a:br>
            <a:endParaRPr lang="ru-RU" sz="3600" i="1" dirty="0">
              <a:solidFill>
                <a:srgbClr val="FF0066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492896"/>
            <a:ext cx="8748464" cy="2649406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sz="2800" dirty="0" smtClean="0">
                <a:solidFill>
                  <a:srgbClr val="FFCCFF"/>
                </a:solidFill>
              </a:rPr>
              <a:t>печатные учебники (интеллектуальный самоучитель);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CCFF"/>
                </a:solidFill>
              </a:rPr>
              <a:t> </a:t>
            </a:r>
            <a:r>
              <a:rPr lang="ru-RU" sz="2800" dirty="0" err="1" smtClean="0">
                <a:solidFill>
                  <a:srgbClr val="FFCCFF"/>
                </a:solidFill>
              </a:rPr>
              <a:t>мультимедийные</a:t>
            </a:r>
            <a:r>
              <a:rPr lang="ru-RU" sz="2800" dirty="0" smtClean="0">
                <a:solidFill>
                  <a:srgbClr val="FFCCFF"/>
                </a:solidFill>
              </a:rPr>
              <a:t> учебники и программы;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CCFF"/>
                </a:solidFill>
              </a:rPr>
              <a:t> </a:t>
            </a:r>
            <a:r>
              <a:rPr lang="ru-RU" sz="2800" dirty="0" smtClean="0">
                <a:solidFill>
                  <a:srgbClr val="FFCCFF"/>
                </a:solidFill>
              </a:rPr>
              <a:t>компьютер;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CCFF"/>
                </a:solidFill>
              </a:rPr>
              <a:t> </a:t>
            </a:r>
            <a:r>
              <a:rPr lang="ru-RU" sz="2800" dirty="0" smtClean="0">
                <a:solidFill>
                  <a:srgbClr val="FFCCFF"/>
                </a:solidFill>
              </a:rPr>
              <a:t>интерактивные доски;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rgbClr val="FFCCFF"/>
                </a:solidFill>
              </a:rPr>
              <a:t> </a:t>
            </a:r>
            <a:r>
              <a:rPr lang="ru-RU" sz="2800" dirty="0" smtClean="0">
                <a:solidFill>
                  <a:srgbClr val="FFCCFF"/>
                </a:solidFill>
              </a:rPr>
              <a:t>средства телекоммуникации (электронная почта, </a:t>
            </a:r>
            <a:r>
              <a:rPr lang="ru-RU" sz="2800" dirty="0" err="1" smtClean="0">
                <a:solidFill>
                  <a:srgbClr val="FFCCFF"/>
                </a:solidFill>
              </a:rPr>
              <a:t>скайп</a:t>
            </a:r>
            <a:r>
              <a:rPr lang="ru-RU" sz="2800" dirty="0" smtClean="0">
                <a:solidFill>
                  <a:srgbClr val="FFCCFF"/>
                </a:solidFill>
              </a:rPr>
              <a:t>).</a:t>
            </a:r>
            <a:endParaRPr lang="ru-RU" sz="2800" dirty="0">
              <a:solidFill>
                <a:srgbClr val="FFCCFF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09600"/>
            <a:ext cx="8435280" cy="3539480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FF0066"/>
                </a:solidFill>
              </a:rPr>
              <a:t>Использование в работе технологии интерактивного обучения дает </a:t>
            </a:r>
            <a:r>
              <a:rPr lang="ru-RU" sz="4000" dirty="0" smtClean="0">
                <a:solidFill>
                  <a:srgbClr val="FF0066"/>
                </a:solidFill>
              </a:rPr>
              <a:t>для </a:t>
            </a:r>
            <a:r>
              <a:rPr lang="ru-RU" sz="4000" i="1" dirty="0" smtClean="0">
                <a:solidFill>
                  <a:srgbClr val="FF0066"/>
                </a:solidFill>
              </a:rPr>
              <a:t>ученика новое качество школьного образования.</a:t>
            </a:r>
            <a:endParaRPr lang="ru-RU" sz="40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130</TotalTime>
  <Words>197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Программа интерактивного взаимодействия с обучающимися при обучении математике в основной школе. </vt:lpstr>
      <vt:lpstr>Формы взаимодействия учителя и учеников: </vt:lpstr>
      <vt:lpstr>«inter» – взаимный, «act» - действовать.  </vt:lpstr>
      <vt:lpstr>Полноценное интерактивное обучение подразумевает:</vt:lpstr>
      <vt:lpstr>Цель интерактивного обучения: создание комфортных условий обучения.  </vt:lpstr>
      <vt:lpstr>Задачи интерактивного обучения:</vt:lpstr>
      <vt:lpstr>Интерактивные средства обучения: </vt:lpstr>
      <vt:lpstr>Использование в работе технологии интерактивного обучения дает для ученика новое качество школьного образования.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14</cp:revision>
  <dcterms:created xsi:type="dcterms:W3CDTF">2016-04-18T07:43:30Z</dcterms:created>
  <dcterms:modified xsi:type="dcterms:W3CDTF">2016-04-18T12:07:26Z</dcterms:modified>
</cp:coreProperties>
</file>