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0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7420" y="191729"/>
            <a:ext cx="79346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Переживание какой-нибудь ситуации, переживание какой-либо среды определяет то, какое будет иметь влияние эта ситуация или эта среда на ребенка    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Л.С.Выготский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61535"/>
            <a:ext cx="5043947" cy="48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401097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кспертиза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образовательной среды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6477" y="1519084"/>
            <a:ext cx="8701549" cy="510294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i="1" dirty="0" smtClean="0"/>
              <a:t>«базовые» параметры</a:t>
            </a:r>
            <a:r>
              <a:rPr lang="ru-RU" sz="3200" b="1" i="1" dirty="0" smtClean="0"/>
              <a:t>:</a:t>
            </a:r>
          </a:p>
          <a:p>
            <a:r>
              <a:rPr lang="ru-RU" sz="2800" b="1" i="1" dirty="0" smtClean="0"/>
              <a:t>широта,</a:t>
            </a:r>
          </a:p>
          <a:p>
            <a:r>
              <a:rPr lang="ru-RU" sz="2800" b="1" i="1" dirty="0" smtClean="0"/>
              <a:t>и</a:t>
            </a:r>
            <a:r>
              <a:rPr lang="ru-RU" sz="2800" b="1" i="1" dirty="0" smtClean="0"/>
              <a:t>нтенсивность,</a:t>
            </a:r>
          </a:p>
          <a:p>
            <a:r>
              <a:rPr lang="ru-RU" sz="2800" b="1" i="1" dirty="0" smtClean="0"/>
              <a:t>м</a:t>
            </a:r>
            <a:r>
              <a:rPr lang="ru-RU" sz="2800" b="1" i="1" dirty="0" smtClean="0"/>
              <a:t>одальность,</a:t>
            </a:r>
          </a:p>
          <a:p>
            <a:r>
              <a:rPr lang="ru-RU" sz="2800" b="1" i="1" dirty="0" smtClean="0"/>
              <a:t>с</a:t>
            </a:r>
            <a:r>
              <a:rPr lang="ru-RU" sz="2800" b="1" i="1" dirty="0" smtClean="0"/>
              <a:t>тепень </a:t>
            </a:r>
            <a:r>
              <a:rPr lang="ru-RU" sz="2800" b="1" i="1" dirty="0" err="1" smtClean="0"/>
              <a:t>осознаваемости</a:t>
            </a:r>
            <a:r>
              <a:rPr lang="ru-RU" sz="2800" b="1" i="1" dirty="0" smtClean="0"/>
              <a:t>,</a:t>
            </a:r>
          </a:p>
          <a:p>
            <a:r>
              <a:rPr lang="ru-RU" sz="2800" b="1" i="1" dirty="0" smtClean="0"/>
              <a:t>у</a:t>
            </a:r>
            <a:r>
              <a:rPr lang="ru-RU" sz="2800" b="1" i="1" dirty="0" smtClean="0"/>
              <a:t>стойчивость;</a:t>
            </a:r>
          </a:p>
          <a:p>
            <a:pPr algn="ctr">
              <a:buNone/>
            </a:pPr>
            <a:r>
              <a:rPr lang="ru-RU" sz="3200" b="1" i="1" dirty="0" smtClean="0"/>
              <a:t>параметры «второго порядка</a:t>
            </a:r>
            <a:r>
              <a:rPr lang="ru-RU" sz="3200" b="1" i="1" dirty="0" smtClean="0"/>
              <a:t>»:</a:t>
            </a:r>
            <a:r>
              <a:rPr lang="ru-RU" sz="3200" b="1" i="1" dirty="0" smtClean="0"/>
              <a:t> </a:t>
            </a:r>
            <a:endParaRPr lang="ru-RU" sz="3200" b="1" i="1" dirty="0" smtClean="0"/>
          </a:p>
          <a:p>
            <a:r>
              <a:rPr lang="ru-RU" sz="2800" b="1" i="1" dirty="0" smtClean="0"/>
              <a:t>обобщенность,</a:t>
            </a:r>
          </a:p>
          <a:p>
            <a:r>
              <a:rPr lang="ru-RU" sz="2800" b="1" i="1" dirty="0" smtClean="0"/>
              <a:t>эмоциональность,</a:t>
            </a:r>
          </a:p>
          <a:p>
            <a:r>
              <a:rPr lang="ru-RU" sz="2800" b="1" i="1" dirty="0" err="1" smtClean="0"/>
              <a:t>д</a:t>
            </a:r>
            <a:r>
              <a:rPr lang="ru-RU" sz="2800" b="1" i="1" dirty="0" err="1" smtClean="0"/>
              <a:t>оминантность</a:t>
            </a:r>
            <a:r>
              <a:rPr lang="ru-RU" sz="2800" b="1" i="1" dirty="0" smtClean="0"/>
              <a:t>,</a:t>
            </a:r>
          </a:p>
          <a:p>
            <a:r>
              <a:rPr lang="ru-RU" sz="2800" b="1" i="1" dirty="0" smtClean="0"/>
              <a:t>а</a:t>
            </a:r>
            <a:r>
              <a:rPr lang="ru-RU" sz="2800" b="1" i="1" dirty="0" smtClean="0"/>
              <a:t>ктивность.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899651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0219" y="929148"/>
            <a:ext cx="8583562" cy="5678129"/>
          </a:xfrm>
        </p:spPr>
        <p:txBody>
          <a:bodyPr>
            <a:normAutofit/>
          </a:bodyPr>
          <a:lstStyle/>
          <a:p>
            <a:r>
              <a:rPr lang="ru-RU" sz="4800" b="1" i="1" dirty="0" smtClean="0"/>
              <a:t>2015 – 2016 гг</a:t>
            </a:r>
            <a:r>
              <a:rPr lang="ru-RU" sz="4800" dirty="0" smtClean="0"/>
              <a:t>. </a:t>
            </a:r>
            <a:r>
              <a:rPr lang="ru-RU" sz="4800" b="1" i="1" dirty="0" smtClean="0"/>
              <a:t>подготовительный, аналитико-диагностический </a:t>
            </a:r>
            <a:r>
              <a:rPr lang="ru-RU" sz="4800" b="1" i="1" dirty="0" smtClean="0"/>
              <a:t>период</a:t>
            </a:r>
          </a:p>
          <a:p>
            <a:r>
              <a:rPr lang="ru-RU" sz="4800" b="1" i="1" dirty="0" smtClean="0"/>
              <a:t>2016 – 2017 гг.  </a:t>
            </a:r>
            <a:r>
              <a:rPr lang="ru-RU" sz="4800" b="1" i="1" dirty="0" smtClean="0"/>
              <a:t>основной  </a:t>
            </a:r>
            <a:r>
              <a:rPr lang="ru-RU" sz="4800" b="1" i="1" dirty="0" smtClean="0"/>
              <a:t>(</a:t>
            </a:r>
            <a:r>
              <a:rPr lang="ru-RU" sz="4800" b="1" i="1" dirty="0" smtClean="0"/>
              <a:t>обновленческий) этап</a:t>
            </a:r>
          </a:p>
          <a:p>
            <a:r>
              <a:rPr lang="ru-RU" sz="4800" b="1" i="1" dirty="0" smtClean="0"/>
              <a:t>2017 - 2018 гг</a:t>
            </a:r>
            <a:r>
              <a:rPr lang="ru-RU" sz="4800" b="1" i="1" dirty="0" smtClean="0"/>
              <a:t>. заключительный этап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4296" y="2256503"/>
            <a:ext cx="5150224" cy="1430594"/>
          </a:xfrm>
        </p:spPr>
        <p:txBody>
          <a:bodyPr>
            <a:normAutofit/>
          </a:bodyPr>
          <a:lstStyle/>
          <a:p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84296" y="6179573"/>
            <a:ext cx="5150224" cy="48669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МАОУ «СОШ №133» г. Перми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4296" y="825910"/>
            <a:ext cx="5150224" cy="4380271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Проектирование и внедрение инновационной модели  развивающей  комфортной образовательной среды   школы средствами  социального  взаимодействия и  сетевых интерактивных технологий»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84296" y="6209071"/>
            <a:ext cx="5150224" cy="457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МАОУ «СОШ №133» г.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Перми</a:t>
            </a:r>
          </a:p>
          <a:p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969" y="365127"/>
            <a:ext cx="8598308" cy="5858692"/>
          </a:xfrm>
          <a:scene3d>
            <a:camera prst="obliqueTopLeft"/>
            <a:lightRig rig="threePt" dir="t"/>
          </a:scene3d>
        </p:spPr>
        <p:txBody>
          <a:bodyPr>
            <a:noAutofit/>
          </a:bodyPr>
          <a:lstStyle/>
          <a:p>
            <a:pPr marL="914400" indent="-914400"/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Инновационность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новые средства: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социальное взаимодействие,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сетевые интерактивные технологии.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7419" y="457200"/>
            <a:ext cx="78461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5910" y="1696065"/>
            <a:ext cx="77871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переход </a:t>
            </a:r>
            <a:r>
              <a:rPr lang="ru-RU" sz="4800" b="1" dirty="0" smtClean="0"/>
              <a:t>образовательного процесса </a:t>
            </a:r>
            <a:r>
              <a:rPr lang="ru-RU" sz="4800" b="1" dirty="0" smtClean="0"/>
              <a:t>на </a:t>
            </a:r>
            <a:r>
              <a:rPr lang="ru-RU" sz="4800" b="1" dirty="0" smtClean="0"/>
              <a:t>качественно новый </a:t>
            </a:r>
            <a:r>
              <a:rPr lang="ru-RU" sz="4800" b="1" dirty="0" smtClean="0"/>
              <a:t>уровень, соответствующий ФГОС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42103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оциокультурная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модернизация</a:t>
            </a:r>
            <a:endParaRPr lang="ru-RU" sz="5400" b="1" i="1" dirty="0">
              <a:ln w="9525">
                <a:solidFill>
                  <a:schemeClr val="bg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12955" y="1179871"/>
            <a:ext cx="848032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создание оптимальной системы управления 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расширение открытости образовательной организации;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введение ФГОС;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перестройка технологического процесса (использование инновационных методов обучения);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формирование культуры ЗОЖ;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создание условий для самостоятельного осознанного выбора каждым учащимся своей стратегий поведения, направлений самореализации и самосовершенствования;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расширение спектра дополнительных образовательных услуг.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651819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061884"/>
            <a:ext cx="7886700" cy="51150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/>
              <a:t>   </a:t>
            </a:r>
            <a:r>
              <a:rPr lang="ru-RU" sz="4000" b="1" dirty="0" smtClean="0"/>
              <a:t>создание </a:t>
            </a:r>
            <a:r>
              <a:rPr lang="ru-RU" sz="4000" b="1" dirty="0" smtClean="0"/>
              <a:t>условий   по проектированию инновационной </a:t>
            </a:r>
            <a:r>
              <a:rPr lang="ru-RU" sz="4000" b="1" dirty="0" smtClean="0"/>
              <a:t>модели развивающей  </a:t>
            </a:r>
            <a:r>
              <a:rPr lang="ru-RU" sz="4000" b="1" dirty="0" smtClean="0"/>
              <a:t>комфортной образовательной среды   школы, как механизма предоставления услуг  образования по повышению качества </a:t>
            </a:r>
            <a:r>
              <a:rPr lang="ru-RU" sz="4000" b="1" dirty="0" smtClean="0"/>
              <a:t>образования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032388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5471" y="722671"/>
            <a:ext cx="8627806" cy="586985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Разработать и апробировать нормативную </a:t>
            </a:r>
            <a:r>
              <a:rPr lang="ru-RU" sz="3200" b="1" dirty="0" smtClean="0"/>
              <a:t>модель</a:t>
            </a:r>
          </a:p>
          <a:p>
            <a:pPr lvl="0"/>
            <a:r>
              <a:rPr lang="ru-RU" sz="3200" b="1" dirty="0" smtClean="0"/>
              <a:t>Развить локальную интерактивную сеть организации для создания единого информационного пространства.</a:t>
            </a:r>
          </a:p>
          <a:p>
            <a:r>
              <a:rPr lang="ru-RU" sz="3200" b="1" dirty="0" smtClean="0"/>
              <a:t>Разработать и внедрить  </a:t>
            </a:r>
            <a:r>
              <a:rPr lang="ru-RU" sz="3200" b="1" i="1" dirty="0" smtClean="0"/>
              <a:t>программы для </a:t>
            </a:r>
            <a:r>
              <a:rPr lang="ru-RU" sz="3200" b="1" i="1" dirty="0" smtClean="0"/>
              <a:t>педагогов, обучающихся, родителей.</a:t>
            </a:r>
          </a:p>
          <a:p>
            <a:r>
              <a:rPr lang="ru-RU" sz="3200" b="1" dirty="0" smtClean="0"/>
              <a:t>Апробировать инновационные формы </a:t>
            </a:r>
            <a:r>
              <a:rPr lang="ru-RU" sz="3200" b="1" dirty="0" smtClean="0"/>
              <a:t>деятельности.</a:t>
            </a:r>
          </a:p>
          <a:p>
            <a:r>
              <a:rPr lang="ru-RU" sz="3200" b="1" dirty="0" smtClean="0"/>
              <a:t>Пропагандировать достижения и эффективный опыт инновационной </a:t>
            </a:r>
            <a:r>
              <a:rPr lang="ru-RU" sz="3200" b="1" dirty="0" smtClean="0"/>
              <a:t>деятельности.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6981"/>
            <a:ext cx="7886700" cy="1342103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Структура Модели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943897"/>
            <a:ext cx="7886700" cy="523306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800" b="1" i="1" dirty="0" smtClean="0"/>
              <a:t>пространственно-предметное</a:t>
            </a:r>
            <a:r>
              <a:rPr lang="ru-RU" sz="4800" i="1" dirty="0" smtClean="0"/>
              <a:t> </a:t>
            </a:r>
            <a:r>
              <a:rPr lang="ru-RU" sz="4800" b="1" i="1" dirty="0" smtClean="0"/>
              <a:t>содержание</a:t>
            </a:r>
            <a:r>
              <a:rPr lang="ru-RU" sz="4800" dirty="0" smtClean="0"/>
              <a:t>,</a:t>
            </a:r>
          </a:p>
          <a:p>
            <a:pPr>
              <a:buFont typeface="Wingdings" pitchFamily="2" charset="2"/>
              <a:buChar char="v"/>
            </a:pPr>
            <a:r>
              <a:rPr lang="ru-RU" sz="4800" b="1" i="1" dirty="0" smtClean="0"/>
              <a:t>социальные отношения, </a:t>
            </a:r>
            <a:r>
              <a:rPr lang="ru-RU" sz="4800" i="1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4800" b="1" i="1" dirty="0" smtClean="0"/>
              <a:t>связи</a:t>
            </a:r>
            <a:r>
              <a:rPr lang="ru-RU" sz="4800" i="1" dirty="0" smtClean="0"/>
              <a:t> </a:t>
            </a:r>
            <a:r>
              <a:rPr lang="ru-RU" sz="4800" i="1" dirty="0" smtClean="0"/>
              <a:t>между пространственно-предметным и социальным </a:t>
            </a:r>
            <a:r>
              <a:rPr lang="ru-RU" sz="4800" i="1" dirty="0" smtClean="0"/>
              <a:t>компонентами</a:t>
            </a:r>
            <a:endParaRPr lang="ru-RU" sz="4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Интегративный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критерий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качества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4969" y="1637071"/>
            <a:ext cx="8568812" cy="4955458"/>
          </a:xfrm>
        </p:spPr>
        <p:txBody>
          <a:bodyPr>
            <a:noAutofit/>
          </a:bodyPr>
          <a:lstStyle/>
          <a:p>
            <a:r>
              <a:rPr lang="ru-RU" sz="4000" b="1" i="1" dirty="0" smtClean="0"/>
              <a:t>обеспеченность всех субъектов </a:t>
            </a:r>
            <a:r>
              <a:rPr lang="ru-RU" sz="4000" b="1" i="1" dirty="0" smtClean="0"/>
              <a:t>образовательного процесса </a:t>
            </a:r>
            <a:r>
              <a:rPr lang="ru-RU" sz="4000" b="1" i="1" dirty="0" smtClean="0"/>
              <a:t>системой возможностей,</a:t>
            </a:r>
            <a:r>
              <a:rPr lang="ru-RU" sz="4000" b="1" i="1" dirty="0" smtClean="0"/>
              <a:t> связанных с удовлетворением их </a:t>
            </a:r>
            <a:r>
              <a:rPr lang="ru-RU" sz="4000" b="1" i="1" dirty="0" smtClean="0"/>
              <a:t>потребностей,</a:t>
            </a:r>
          </a:p>
          <a:p>
            <a:r>
              <a:rPr lang="ru-RU" sz="4000" b="1" i="1" dirty="0" smtClean="0"/>
              <a:t>трансформация  </a:t>
            </a:r>
            <a:r>
              <a:rPr lang="ru-RU" sz="4000" b="1" i="1" dirty="0" smtClean="0"/>
              <a:t>потребностей в жизненные ценности</a:t>
            </a:r>
            <a:r>
              <a:rPr lang="ru-RU" sz="4000" b="1" i="1" dirty="0" smtClean="0"/>
              <a:t>,</a:t>
            </a:r>
          </a:p>
          <a:p>
            <a:r>
              <a:rPr lang="ru-RU" sz="4000" b="1" i="1" dirty="0" smtClean="0"/>
              <a:t>а</a:t>
            </a:r>
            <a:r>
              <a:rPr lang="ru-RU" sz="4000" b="1" i="1" dirty="0" smtClean="0"/>
              <a:t>ктуализация эффективного </a:t>
            </a:r>
            <a:r>
              <a:rPr lang="ru-RU" sz="4000" b="1" i="1" dirty="0" smtClean="0"/>
              <a:t>личностного саморазвития.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291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«Проектирование и внедрение инновационной модели  развивающей  комфортной образовательной среды   школы средствами  социального  взаимодействия и  сетевых интерактивных технологий»  </vt:lpstr>
      <vt:lpstr>Инновационность проекта новые средства:   социальное взаимодействие,  сетевые интерактивные технологии. </vt:lpstr>
      <vt:lpstr>Слайд 4</vt:lpstr>
      <vt:lpstr>Социокультурная модернизация</vt:lpstr>
      <vt:lpstr>Цель проекта:  </vt:lpstr>
      <vt:lpstr>Задачи проекта: </vt:lpstr>
      <vt:lpstr>Структура Модели  </vt:lpstr>
      <vt:lpstr>Интегративный критерий качества</vt:lpstr>
      <vt:lpstr>Экспертиза образовательной среды</vt:lpstr>
      <vt:lpstr>Реализация проекта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татьяна</cp:lastModifiedBy>
  <cp:revision>53</cp:revision>
  <dcterms:created xsi:type="dcterms:W3CDTF">2014-11-21T11:00:06Z</dcterms:created>
  <dcterms:modified xsi:type="dcterms:W3CDTF">2016-11-21T21:14:57Z</dcterms:modified>
</cp:coreProperties>
</file>