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9" r:id="rId5"/>
    <p:sldId id="270" r:id="rId6"/>
    <p:sldId id="271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68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96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1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89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49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936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08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10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91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38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109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40476-9E10-4C26-97B0-71912CCCC449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BBF6D-E033-438F-B98E-68902EDD3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573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1" y="404664"/>
            <a:ext cx="8198742" cy="237626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Организация деятельности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инновационной лаборатории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по разработке научно – методических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материалов и рекомендаций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для субъектов образовательного процесса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ulstu.ru/main?cmd=file&amp;object=10821&amp;width=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3024336" cy="302433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xtLst/>
        </p:spPr>
      </p:pic>
      <p:sp>
        <p:nvSpPr>
          <p:cNvPr id="6" name="TextBox 5"/>
          <p:cNvSpPr txBox="1"/>
          <p:nvPr/>
        </p:nvSpPr>
        <p:spPr>
          <a:xfrm>
            <a:off x="5004048" y="4755834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Нелюбина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 А.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 133»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48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65503" y="3089920"/>
            <a:ext cx="4680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i="1" dirty="0" smtClean="0">
                <a:solidFill>
                  <a:schemeClr val="tx1"/>
                </a:solidFill>
                <a:latin typeface="Times New Roman" charset="0"/>
              </a:rPr>
              <a:t>в-четвертых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, это технологии организации группового взаимодействия,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charset="0"/>
              </a:rPr>
              <a:t>поскольку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charset="0"/>
              </a:rPr>
              <a:t>отношения партнерства и сотрудничества пронизывают современный образовательный процесс, направленный на развитие толерантности и корпоративности</a:t>
            </a:r>
            <a:endParaRPr lang="ru-RU" sz="2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27" y="836712"/>
            <a:ext cx="4329376" cy="37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6228" y="14001"/>
            <a:ext cx="8610600" cy="86409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Современные </a:t>
            </a:r>
            <a:r>
              <a:rPr lang="ru-RU" sz="32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образовательные технологии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32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24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87762" y="2780928"/>
            <a:ext cx="49360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i="1" dirty="0" smtClean="0">
                <a:solidFill>
                  <a:schemeClr val="tx1"/>
                </a:solidFill>
                <a:latin typeface="Times New Roman" charset="0"/>
              </a:rPr>
              <a:t>в-пятых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это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технологии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charset="0"/>
              </a:rPr>
              <a:t>метапознавательной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 деятельности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учащихся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,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charset="0"/>
              </a:rPr>
              <a:t>(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charset="0"/>
              </a:rPr>
              <a:t>субъектная позиция ученика становится определяющим фактором образовательного процесса, а его личностное развитие выступает как одна из главных образовательных целей.</a:t>
            </a:r>
          </a:p>
          <a:p>
            <a:endParaRPr lang="ru-RU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6228" y="14001"/>
            <a:ext cx="8610600" cy="86409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Современные </a:t>
            </a:r>
            <a:r>
              <a:rPr lang="ru-RU" sz="32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образовательные технологии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32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http://img0.liveinternet.ru/images/attach/c/4/83/999/83999464_98835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361900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47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в школе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68760"/>
            <a:ext cx="88204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«дебатов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 - терапия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22" y="3501008"/>
            <a:ext cx="5003716" cy="301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27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деятельность –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inf.1september.ru/2006/13/40-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05" y="1124744"/>
            <a:ext cx="4352925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4205" y="4775597"/>
            <a:ext cx="4543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естественнонаучный практикум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пятиклассников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92337" y="1268760"/>
            <a:ext cx="36977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физическая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лаборатория</a:t>
            </a:r>
          </a:p>
        </p:txBody>
      </p:sp>
      <p:pic>
        <p:nvPicPr>
          <p:cNvPr id="11268" name="Picture 4" descr="http://www.wearit-berlin.com/wp-content/uploads/2015/08/wearit-berlin_pedro-lopez_Impac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92896"/>
            <a:ext cx="3714024" cy="408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98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6030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</p:txBody>
      </p:sp>
      <p:pic>
        <p:nvPicPr>
          <p:cNvPr id="13316" name="Picture 4" descr="http://detsad25.spb.ru/wp-content/uploads/2012/09/%D0%BF%D1%80%D0%B8%D0%B3%D0%BB%D0%B0%D1%88%D0%B0%D0%B5%D0%B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4476750" cy="393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604" y="1268760"/>
            <a:ext cx="43343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«Родительский университет»</a:t>
            </a:r>
          </a:p>
        </p:txBody>
      </p:sp>
      <p:pic>
        <p:nvPicPr>
          <p:cNvPr id="13318" name="Picture 6" descr="http://www.neobroker.ru/img-org/tovar-19861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40542"/>
            <a:ext cx="323850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5174392"/>
            <a:ext cx="5016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газета»</a:t>
            </a:r>
          </a:p>
        </p:txBody>
      </p:sp>
    </p:spTree>
    <p:extLst>
      <p:ext uri="{BB962C8B-B14F-4D97-AF65-F5344CB8AC3E}">
        <p14:creationId xmlns:p14="http://schemas.microsoft.com/office/powerpoint/2010/main" val="192301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404664"/>
            <a:ext cx="52690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«дебатов»</a:t>
            </a:r>
          </a:p>
        </p:txBody>
      </p:sp>
      <p:pic>
        <p:nvPicPr>
          <p:cNvPr id="3" name="Picture 2" descr="http://www.jonedmiston.com/typepad-archive/WindowsLiveWriter/image_1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9" y="1111628"/>
            <a:ext cx="4368912" cy="417369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6" name="Прямоугольник 5"/>
          <p:cNvSpPr/>
          <p:nvPr/>
        </p:nvSpPr>
        <p:spPr>
          <a:xfrm>
            <a:off x="4893562" y="1129669"/>
            <a:ext cx="42782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как элемента урока</a:t>
            </a:r>
          </a:p>
          <a:p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как формы урока</a:t>
            </a:r>
          </a:p>
          <a:p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как формы аттестации учащихся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27866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260648"/>
            <a:ext cx="54356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Краткосрочные курсы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oriart.ru/_fr/1/6461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58" y="116632"/>
            <a:ext cx="3272493" cy="245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www.angeliquefelix.com/sites/g/files/g319511/f/201301/kids%20singing%20angelique%20feli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653" y="3068960"/>
            <a:ext cx="4054882" cy="345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063" y="2420888"/>
            <a:ext cx="612068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Поём и играем по-английски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Фантазёры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Модульное оригами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Робинзоны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космоса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Головоломки из спичек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Косы - косички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2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7" y="260648"/>
            <a:ext cx="34797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 – терапия</a:t>
            </a:r>
          </a:p>
        </p:txBody>
      </p:sp>
      <p:pic>
        <p:nvPicPr>
          <p:cNvPr id="14338" name="Picture 2" descr="http://cs411221.vk.me/v411221127/42f7/nyR80yVPrJ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8312"/>
            <a:ext cx="4500832" cy="31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delovoy-kirov.ru/files/media/companymedia/56145/1276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336" y="3356992"/>
            <a:ext cx="4448226" cy="333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08104" y="1807292"/>
            <a:ext cx="320158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плоский театр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«Волшебная тень»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1091" y="4840411"/>
            <a:ext cx="2353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 - терапия</a:t>
            </a:r>
          </a:p>
        </p:txBody>
      </p:sp>
    </p:spTree>
    <p:extLst>
      <p:ext uri="{BB962C8B-B14F-4D97-AF65-F5344CB8AC3E}">
        <p14:creationId xmlns:p14="http://schemas.microsoft.com/office/powerpoint/2010/main" val="23199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286" y="2337899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«Тот, кто мало знает, малому может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учить</a:t>
            </a:r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...»</a:t>
            </a:r>
            <a:b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(</a:t>
            </a:r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Коменский)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20688"/>
            <a:ext cx="66275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и ученик растут вместе...»</a:t>
            </a:r>
            <a:b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(Конфуций)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789040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прикасается к вечности: никто не может сказать, где кончается его влияние...»</a:t>
            </a:r>
            <a:br>
              <a:rPr lang="ru-RU" sz="2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Адамс)</a:t>
            </a:r>
          </a:p>
        </p:txBody>
      </p:sp>
    </p:spTree>
    <p:extLst>
      <p:ext uri="{BB962C8B-B14F-4D97-AF65-F5344CB8AC3E}">
        <p14:creationId xmlns:p14="http://schemas.microsoft.com/office/powerpoint/2010/main" val="345401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5328592" cy="2225668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>
                <a:solidFill>
                  <a:srgbClr val="00B050"/>
                </a:solidFill>
              </a:rPr>
              <a:t>Выживает не самый сильный, 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и не самый умный,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 а тот</a:t>
            </a:r>
            <a:r>
              <a:rPr lang="ru-RU" sz="2400" b="1" i="1" dirty="0" smtClean="0">
                <a:solidFill>
                  <a:srgbClr val="00B050"/>
                </a:solidFill>
              </a:rPr>
              <a:t>, </a:t>
            </a:r>
            <a:r>
              <a:rPr lang="ru-RU" sz="2400" b="1" i="1" dirty="0" smtClean="0">
                <a:solidFill>
                  <a:srgbClr val="00B050"/>
                </a:solidFill>
              </a:rPr>
              <a:t>кто лучше всех откликается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 на происходящие изменения</a:t>
            </a:r>
            <a:r>
              <a:rPr lang="ru-RU" sz="2400" b="1" i="1" dirty="0" smtClean="0">
                <a:solidFill>
                  <a:srgbClr val="00B050"/>
                </a:solidFill>
              </a:rPr>
              <a:t>.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                                                                </a:t>
            </a: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i="1" dirty="0" smtClean="0">
                <a:solidFill>
                  <a:srgbClr val="00B050"/>
                </a:solidFill>
              </a:rPr>
              <a:t>Чарльз Дарвин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564904"/>
            <a:ext cx="8507288" cy="4023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Инновационная деятельность </a:t>
            </a:r>
            <a:r>
              <a:rPr lang="ru-RU" b="1" i="1" dirty="0" smtClean="0">
                <a:solidFill>
                  <a:srgbClr val="FF0000"/>
                </a:solidFill>
              </a:rPr>
              <a:t>образовательного </a:t>
            </a:r>
            <a:r>
              <a:rPr lang="ru-RU" b="1" i="1" dirty="0" smtClean="0">
                <a:solidFill>
                  <a:srgbClr val="FF0000"/>
                </a:solidFill>
              </a:rPr>
              <a:t>учреждения </a:t>
            </a:r>
            <a:r>
              <a:rPr lang="ru-RU" dirty="0" smtClean="0"/>
              <a:t>– это не только веяние времени, но и жизненная необходимость для развития структуры образования в целом.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258027" cy="233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11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4" name="Rectangle 16"/>
          <p:cNvSpPr>
            <a:spLocks noGrp="1" noRot="1" noChangeArrowheads="1"/>
          </p:cNvSpPr>
          <p:nvPr>
            <p:ph type="title"/>
          </p:nvPr>
        </p:nvSpPr>
        <p:spPr>
          <a:xfrm>
            <a:off x="381000" y="4648200"/>
            <a:ext cx="8385175" cy="1889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hlink"/>
                </a:solidFill>
                <a:latin typeface="Times New Roman" pitchFamily="18" charset="0"/>
              </a:rPr>
              <a:t/>
            </a:r>
            <a:br>
              <a:rPr lang="ru-RU" sz="2400" dirty="0" smtClean="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Приоритетом современного образования, </a:t>
            </a: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/>
            </a:r>
            <a:b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гарантирующим </a:t>
            </a: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его высокое качество, </a:t>
            </a: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/>
            </a:r>
            <a:b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может </a:t>
            </a: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и непременно должно стать обучение, </a:t>
            </a: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ориентированное на </a:t>
            </a:r>
            <a: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  <a:t>саморазвитие и самореализацию личности школьника.</a:t>
            </a:r>
            <a:br>
              <a:rPr lang="ru-RU" sz="2700" b="1" i="1" dirty="0" smtClean="0">
                <a:solidFill>
                  <a:srgbClr val="7030A0"/>
                </a:solidFill>
                <a:latin typeface="Times New Roman" pitchFamily="18" charset="0"/>
              </a:rPr>
            </a:br>
            <a:endParaRPr lang="ru-RU" sz="2700" b="1" i="1" dirty="0" smtClean="0">
              <a:solidFill>
                <a:srgbClr val="7030A0"/>
              </a:solidFill>
            </a:endParaRPr>
          </a:p>
        </p:txBody>
      </p:sp>
      <p:pic>
        <p:nvPicPr>
          <p:cNvPr id="124945" name="Picture 17" descr="IMG_2011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4800"/>
            <a:ext cx="627697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1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 12"/>
          <p:cNvCxnSpPr/>
          <p:nvPr/>
        </p:nvCxnSpPr>
        <p:spPr>
          <a:xfrm>
            <a:off x="5859418" y="1120625"/>
            <a:ext cx="728806" cy="737655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26221" y="495253"/>
            <a:ext cx="8938267" cy="5030871"/>
            <a:chOff x="26221" y="495253"/>
            <a:chExt cx="8938267" cy="5030871"/>
          </a:xfrm>
        </p:grpSpPr>
        <p:sp>
          <p:nvSpPr>
            <p:cNvPr id="4" name="TextBox 3"/>
            <p:cNvSpPr txBox="1"/>
            <p:nvPr/>
          </p:nvSpPr>
          <p:spPr>
            <a:xfrm>
              <a:off x="251520" y="495253"/>
              <a:ext cx="87129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Инновационная лаборатория</a:t>
              </a:r>
              <a:endPara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221" y="1879429"/>
              <a:ext cx="42124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методическая работа в школе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746804" y="1860848"/>
              <a:ext cx="42124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образовательные технологии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66192" y="4383685"/>
              <a:ext cx="42124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08004" y="4202685"/>
              <a:ext cx="42124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ученик</a:t>
              </a:r>
            </a:p>
            <a:p>
              <a:pPr algn="ctr"/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 flipH="1">
              <a:off x="2132455" y="1264694"/>
              <a:ext cx="495329" cy="614735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6714239" y="3184287"/>
              <a:ext cx="0" cy="1018398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H="1">
              <a:off x="2380119" y="3202868"/>
              <a:ext cx="1" cy="1180817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V="1">
              <a:off x="3491880" y="4719047"/>
              <a:ext cx="2088232" cy="18581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062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9163" y="260648"/>
            <a:ext cx="7214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работа в школе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68760"/>
            <a:ext cx="856895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устранение методических ошибок и затруднений;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инновационной деятельности по внедрению в практику достижений науки и практики;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ыработка новых подходов к осуществлению руководства и контроля этой деятельностью;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оиск оптимальных направлений и способов взаимодействия всех членов управленческого звена</a:t>
            </a:r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32717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5" y="26064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формы организации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методической работы: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88431" y="1823778"/>
            <a:ext cx="542235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дискуссия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ринг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штурм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посиделки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мост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  <a:r>
              <a:rPr lang="ru-RU" dirty="0"/>
              <a:t>	</a:t>
            </a:r>
          </a:p>
        </p:txBody>
      </p:sp>
      <p:pic>
        <p:nvPicPr>
          <p:cNvPr id="6" name="Picture 2" descr="http://realestatejobssearch.com/wp-content/uploads/2015/10/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3778"/>
            <a:ext cx="3675081" cy="443646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xtLst/>
        </p:spPr>
      </p:pic>
    </p:spTree>
    <p:extLst>
      <p:ext uri="{BB962C8B-B14F-4D97-AF65-F5344CB8AC3E}">
        <p14:creationId xmlns:p14="http://schemas.microsoft.com/office/powerpoint/2010/main" val="32499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6228" y="14001"/>
            <a:ext cx="8610600" cy="86409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3200" b="1" i="1" dirty="0" smtClean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Современные </a:t>
            </a:r>
            <a:r>
              <a:rPr lang="ru-RU" sz="3200" b="1" i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образовательные технологии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3200" b="1" i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3284984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во-первых,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позволяют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организовать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самостоятельную деятельность учащихся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по освоению содержания образования </a:t>
            </a:r>
            <a:endParaRPr lang="ru-RU" sz="2400" b="1" dirty="0"/>
          </a:p>
        </p:txBody>
      </p:sp>
      <p:pic>
        <p:nvPicPr>
          <p:cNvPr id="8196" name="Picture 4" descr="http://moi-universitet.ru/_data/img/7d855d26425bf963c98d33fa35602158__191x191__doc-10049-ph-gallery-10055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4248472" cy="424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9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4700" y="3061120"/>
            <a:ext cx="38009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chemeClr val="folHlink"/>
                </a:solidFill>
                <a:latin typeface="Times New Roman" charset="0"/>
              </a:rPr>
              <a:t> </a:t>
            </a:r>
            <a:r>
              <a:rPr lang="ru-RU" altLang="ru-RU" sz="2400" b="1" i="1" dirty="0" smtClean="0">
                <a:latin typeface="Times New Roman" pitchFamily="18" charset="0"/>
              </a:rPr>
              <a:t>во-вторых,</a:t>
            </a:r>
          </a:p>
          <a:p>
            <a:r>
              <a:rPr lang="ru-RU" altLang="ru-RU" sz="2400" b="1" dirty="0" smtClean="0">
                <a:latin typeface="Times New Roman" pitchFamily="18" charset="0"/>
              </a:rPr>
              <a:t> включают </a:t>
            </a:r>
            <a:r>
              <a:rPr lang="ru-RU" altLang="ru-RU" sz="2400" b="1" dirty="0" smtClean="0">
                <a:latin typeface="Times New Roman" pitchFamily="18" charset="0"/>
              </a:rPr>
              <a:t>учащихся</a:t>
            </a:r>
          </a:p>
          <a:p>
            <a:r>
              <a:rPr lang="ru-RU" altLang="ru-RU" sz="2400" b="1" dirty="0" smtClean="0">
                <a:latin typeface="Times New Roman" pitchFamily="18" charset="0"/>
              </a:rPr>
              <a:t> в различные виды деятельности </a:t>
            </a:r>
          </a:p>
          <a:p>
            <a:r>
              <a:rPr lang="ru-RU" altLang="ru-RU" sz="2400" dirty="0" smtClean="0">
                <a:latin typeface="Times New Roman" pitchFamily="18" charset="0"/>
              </a:rPr>
              <a:t>(</a:t>
            </a:r>
            <a:r>
              <a:rPr lang="ru-RU" altLang="ru-RU" sz="2400" dirty="0" smtClean="0">
                <a:latin typeface="Times New Roman" pitchFamily="18" charset="0"/>
              </a:rPr>
              <a:t>приоритет отдается исследовательской</a:t>
            </a:r>
            <a:r>
              <a:rPr lang="ru-RU" altLang="ru-RU" sz="2400" dirty="0" smtClean="0">
                <a:latin typeface="Times New Roman" pitchFamily="18" charset="0"/>
              </a:rPr>
              <a:t>,</a:t>
            </a:r>
          </a:p>
          <a:p>
            <a:r>
              <a:rPr lang="ru-RU" altLang="ru-RU" sz="2400" dirty="0" smtClean="0">
                <a:latin typeface="Times New Roman" pitchFamily="18" charset="0"/>
              </a:rPr>
              <a:t> творческой и проектной деятельности)</a:t>
            </a:r>
            <a:endParaRPr lang="ru-RU" sz="2400" dirty="0"/>
          </a:p>
        </p:txBody>
      </p:sp>
      <p:pic>
        <p:nvPicPr>
          <p:cNvPr id="5" name="Picture 8" descr="http://www.newenglandacademy.net/wp-content/uploads/2015/03/science_featI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5040560" cy="389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6228" y="14001"/>
            <a:ext cx="8610600" cy="86409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Современные </a:t>
            </a:r>
            <a:r>
              <a:rPr lang="ru-RU" sz="32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образовательные технологии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32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3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60707" y="2852936"/>
            <a:ext cx="43832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i="1" dirty="0" smtClean="0">
                <a:solidFill>
                  <a:schemeClr val="tx1"/>
                </a:solidFill>
                <a:latin typeface="Times New Roman" charset="0"/>
              </a:rPr>
              <a:t>в-третьих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, </a:t>
            </a: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это технологии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работы</a:t>
            </a: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с различными источниками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charset="0"/>
              </a:rPr>
              <a:t>информации</a:t>
            </a:r>
          </a:p>
          <a:p>
            <a:r>
              <a:rPr lang="ru-RU" altLang="ru-RU" sz="2400" dirty="0" smtClean="0">
                <a:solidFill>
                  <a:schemeClr val="tx1"/>
                </a:solidFill>
                <a:latin typeface="Times New Roman" charset="0"/>
              </a:rPr>
              <a:t>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charset="0"/>
              </a:rPr>
              <a:t>(информация сегодня используется как средство организации деятельности, а не как цель обучения)</a:t>
            </a:r>
            <a:endParaRPr lang="ru-RU" dirty="0"/>
          </a:p>
        </p:txBody>
      </p:sp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6228" y="14001"/>
            <a:ext cx="8610600" cy="86409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Современные </a:t>
            </a:r>
            <a:r>
              <a:rPr lang="ru-RU" sz="3200" b="1" dirty="0">
                <a:solidFill>
                  <a:srgbClr val="0070C0"/>
                </a:solidFill>
                <a:latin typeface="Times New Roman" charset="0"/>
                <a:ea typeface="+mn-ea"/>
                <a:cs typeface="+mn-cs"/>
              </a:rPr>
              <a:t>образовательные технологии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32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6148" name="Picture 4" descr="http://mypresentation.ru/documents/d9070f175b48420a3cdc28fdc29e87bb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4581195" cy="447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88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348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Организация деятельности  инновационной лаборатории  по разработке научно – методических  материалов и рекомендаций  для субъектов образовательного процесса</vt:lpstr>
      <vt:lpstr> Выживает не самый сильный,  и не самый умный,  а тот, кто лучше всех откликается  на происходящие изменения.                                                                  Чарльз Дарвин </vt:lpstr>
      <vt:lpstr> Приоритетом современного образования,  гарантирующим его высокое качество,  может и непременно должно стать обучение, ориентированное на саморазвитие и самореализацию личности школьника. </vt:lpstr>
      <vt:lpstr>Презентация PowerPoint</vt:lpstr>
      <vt:lpstr>Презентация PowerPoint</vt:lpstr>
      <vt:lpstr>Презентация PowerPoint</vt:lpstr>
      <vt:lpstr>  Современные образовательные технологии  </vt:lpstr>
      <vt:lpstr>  Современные образовательные технологии  </vt:lpstr>
      <vt:lpstr>  Современные образовательные технологии  </vt:lpstr>
      <vt:lpstr>  Современные образовательные технологии  </vt:lpstr>
      <vt:lpstr>  Современные образовательные технологии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деятельности  инновационной лаборатории  по разработке научно – методических  материалов и рекомендаций  для субъектов образовательного процесса</dc:title>
  <dc:creator>User</dc:creator>
  <cp:lastModifiedBy>User</cp:lastModifiedBy>
  <cp:revision>19</cp:revision>
  <dcterms:created xsi:type="dcterms:W3CDTF">2016-04-25T15:07:32Z</dcterms:created>
  <dcterms:modified xsi:type="dcterms:W3CDTF">2016-04-26T16:45:22Z</dcterms:modified>
</cp:coreProperties>
</file>