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56" r:id="rId2"/>
    <p:sldId id="258" r:id="rId3"/>
    <p:sldId id="257" r:id="rId4"/>
    <p:sldId id="259" r:id="rId5"/>
    <p:sldId id="260" r:id="rId6"/>
    <p:sldId id="261" r:id="rId7"/>
    <p:sldId id="271" r:id="rId8"/>
    <p:sldId id="268" r:id="rId9"/>
    <p:sldId id="274" r:id="rId10"/>
    <p:sldId id="269" r:id="rId11"/>
    <p:sldId id="272" r:id="rId12"/>
    <p:sldId id="270" r:id="rId13"/>
    <p:sldId id="273" r:id="rId14"/>
    <p:sldId id="262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518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6" d="100"/>
          <a:sy n="66" d="100"/>
        </p:scale>
        <p:origin x="-2400" y="-94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3A42F8B-C23D-4FBB-84C6-79DE5CE0F02A}" type="datetimeFigureOut">
              <a:rPr lang="ru-RU" smtClean="0"/>
              <a:t>15.04.2016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15373CA-AE96-4CB7-A88D-C849727AC9B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7573564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307887-496E-4983-BC36-8981DE7BE9E1}" type="datetimeFigureOut">
              <a:rPr lang="ru-RU" smtClean="0"/>
              <a:t>15.04.2016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393D2F-0B70-403B-83AD-44EBFA524F8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340032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307887-496E-4983-BC36-8981DE7BE9E1}" type="datetimeFigureOut">
              <a:rPr lang="ru-RU" smtClean="0"/>
              <a:t>15.04.2016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393D2F-0B70-403B-83AD-44EBFA524F8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51097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307887-496E-4983-BC36-8981DE7BE9E1}" type="datetimeFigureOut">
              <a:rPr lang="ru-RU" smtClean="0"/>
              <a:t>15.04.2016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393D2F-0B70-403B-83AD-44EBFA524F8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530326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307887-496E-4983-BC36-8981DE7BE9E1}" type="datetimeFigureOut">
              <a:rPr lang="ru-RU" smtClean="0"/>
              <a:t>15.04.2016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393D2F-0B70-403B-83AD-44EBFA524F8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628856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307887-496E-4983-BC36-8981DE7BE9E1}" type="datetimeFigureOut">
              <a:rPr lang="ru-RU" smtClean="0"/>
              <a:t>15.04.2016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393D2F-0B70-403B-83AD-44EBFA524F8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480744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307887-496E-4983-BC36-8981DE7BE9E1}" type="datetimeFigureOut">
              <a:rPr lang="ru-RU" smtClean="0"/>
              <a:t>15.04.2016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393D2F-0B70-403B-83AD-44EBFA524F8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516437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307887-496E-4983-BC36-8981DE7BE9E1}" type="datetimeFigureOut">
              <a:rPr lang="ru-RU" smtClean="0"/>
              <a:t>15.04.2016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393D2F-0B70-403B-83AD-44EBFA524F8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418466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307887-496E-4983-BC36-8981DE7BE9E1}" type="datetimeFigureOut">
              <a:rPr lang="ru-RU" smtClean="0"/>
              <a:t>15.04.2016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393D2F-0B70-403B-83AD-44EBFA524F8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641569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307887-496E-4983-BC36-8981DE7BE9E1}" type="datetimeFigureOut">
              <a:rPr lang="ru-RU" smtClean="0"/>
              <a:t>15.04.2016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393D2F-0B70-403B-83AD-44EBFA524F8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22409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307887-496E-4983-BC36-8981DE7BE9E1}" type="datetimeFigureOut">
              <a:rPr lang="ru-RU" smtClean="0"/>
              <a:t>15.04.2016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393D2F-0B70-403B-83AD-44EBFA524F8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183512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307887-496E-4983-BC36-8981DE7BE9E1}" type="datetimeFigureOut">
              <a:rPr lang="ru-RU" smtClean="0"/>
              <a:t>15.04.2016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393D2F-0B70-403B-83AD-44EBFA524F8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679401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4307887-496E-4983-BC36-8981DE7BE9E1}" type="datetimeFigureOut">
              <a:rPr lang="ru-RU" smtClean="0"/>
              <a:t>15.04.2016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393D2F-0B70-403B-83AD-44EBFA524F8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20357211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5" Type="http://schemas.microsoft.com/office/2007/relationships/hdphoto" Target="../media/hdphoto6.wdp"/><Relationship Id="rId4" Type="http://schemas.openxmlformats.org/officeDocument/2006/relationships/image" Target="../media/image20.png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7.wdp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microsoft.com/office/2007/relationships/hdphoto" Target="../media/hdphoto8.wdp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png"/><Relationship Id="rId4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88640"/>
            <a:ext cx="8640960" cy="64807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539552" y="5502477"/>
            <a:ext cx="792088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solidFill>
                  <a:schemeClr val="bg2">
                    <a:lumMod val="75000"/>
                  </a:schemeClr>
                </a:solidFill>
                <a:latin typeface="Comic Sans MS" pitchFamily="66" charset="0"/>
                <a:ea typeface="+mj-ea"/>
                <a:cs typeface="+mj-cs"/>
              </a:rPr>
              <a:t>Проект родительского комитета </a:t>
            </a:r>
            <a:r>
              <a:rPr lang="ru-RU" sz="3200" b="1" dirty="0" smtClean="0">
                <a:solidFill>
                  <a:schemeClr val="bg2">
                    <a:lumMod val="75000"/>
                  </a:schemeClr>
                </a:solidFill>
                <a:latin typeface="Comic Sans MS" pitchFamily="66" charset="0"/>
                <a:ea typeface="+mj-ea"/>
                <a:cs typeface="+mj-cs"/>
              </a:rPr>
              <a:t>3«А</a:t>
            </a:r>
            <a:r>
              <a:rPr lang="ru-RU" sz="3200" b="1" dirty="0">
                <a:solidFill>
                  <a:schemeClr val="bg2">
                    <a:lumMod val="75000"/>
                  </a:schemeClr>
                </a:solidFill>
                <a:latin typeface="Comic Sans MS" pitchFamily="66" charset="0"/>
                <a:ea typeface="+mj-ea"/>
                <a:cs typeface="+mj-cs"/>
              </a:rPr>
              <a:t>» класса</a:t>
            </a:r>
            <a:endParaRPr lang="ru-RU" sz="1200" b="1" dirty="0">
              <a:solidFill>
                <a:schemeClr val="bg2">
                  <a:lumMod val="75000"/>
                </a:schemeClr>
              </a:solidFill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993382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60648"/>
            <a:ext cx="8229600" cy="6192688"/>
          </a:xfrm>
        </p:spPr>
        <p:txBody>
          <a:bodyPr>
            <a:normAutofit/>
          </a:bodyPr>
          <a:lstStyle/>
          <a:p>
            <a:pPr marL="0" lvl="0" indent="0" algn="ctr">
              <a:lnSpc>
                <a:spcPct val="115000"/>
              </a:lnSpc>
              <a:buNone/>
            </a:pPr>
            <a:r>
              <a:rPr lang="ru-RU" b="1" dirty="0">
                <a:latin typeface="Comic Sans MS" pitchFamily="66" charset="0"/>
                <a:ea typeface="Calibri"/>
                <a:cs typeface="Times New Roman"/>
              </a:rPr>
              <a:t>Вечера вопросов и ответов</a:t>
            </a:r>
            <a:r>
              <a:rPr lang="ru-RU" dirty="0">
                <a:latin typeface="Comic Sans MS" pitchFamily="66" charset="0"/>
                <a:ea typeface="Calibri"/>
                <a:cs typeface="Times New Roman"/>
              </a:rPr>
              <a:t> </a:t>
            </a:r>
            <a:r>
              <a:rPr lang="ru-RU" dirty="0" smtClean="0">
                <a:ea typeface="Calibri"/>
                <a:cs typeface="Times New Roman"/>
              </a:rPr>
              <a:t> </a:t>
            </a:r>
          </a:p>
          <a:p>
            <a:pPr marL="0" lvl="0" indent="0">
              <a:lnSpc>
                <a:spcPct val="115000"/>
              </a:lnSpc>
              <a:buNone/>
            </a:pPr>
            <a:r>
              <a:rPr lang="ru-RU" sz="2800" b="1" dirty="0" smtClean="0">
                <a:solidFill>
                  <a:srgbClr val="FFFF00"/>
                </a:solidFill>
                <a:ea typeface="Calibri"/>
                <a:cs typeface="Times New Roman"/>
              </a:rPr>
              <a:t>проводятся после проведения диагностики родительских проблем, </a:t>
            </a:r>
            <a:r>
              <a:rPr lang="ru-RU" sz="2800" b="1" dirty="0">
                <a:solidFill>
                  <a:srgbClr val="FFFF00"/>
                </a:solidFill>
                <a:ea typeface="Calibri"/>
                <a:cs typeface="Times New Roman"/>
              </a:rPr>
              <a:t>которые возникают в воспитании детей и во взаимоотношениях с ними. На подобные вечера </a:t>
            </a:r>
            <a:r>
              <a:rPr lang="ru-RU" sz="2800" b="1" dirty="0" smtClean="0">
                <a:solidFill>
                  <a:srgbClr val="FFFF00"/>
                </a:solidFill>
                <a:ea typeface="Calibri"/>
                <a:cs typeface="Times New Roman"/>
              </a:rPr>
              <a:t>приглашаются специалисты 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71563" y="3771880"/>
            <a:ext cx="4766659" cy="2647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3058" t="16582" b="33376"/>
          <a:stretch/>
        </p:blipFill>
        <p:spPr bwMode="auto">
          <a:xfrm flipH="1">
            <a:off x="9578" y="3771880"/>
            <a:ext cx="4202382" cy="2647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08248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332656"/>
            <a:ext cx="8229600" cy="4525963"/>
          </a:xfrm>
        </p:spPr>
        <p:txBody>
          <a:bodyPr/>
          <a:lstStyle/>
          <a:p>
            <a:pPr marL="0" lvl="0" indent="0" algn="ctr">
              <a:lnSpc>
                <a:spcPct val="115000"/>
              </a:lnSpc>
              <a:buNone/>
            </a:pPr>
            <a:r>
              <a:rPr lang="ru-RU" b="1" smtClean="0">
                <a:solidFill>
                  <a:prstClr val="white"/>
                </a:solidFill>
                <a:latin typeface="Comic Sans MS" pitchFamily="66" charset="0"/>
                <a:ea typeface="Calibri"/>
                <a:cs typeface="Times New Roman"/>
              </a:rPr>
              <a:t>Родительский </a:t>
            </a:r>
            <a:r>
              <a:rPr lang="ru-RU" b="1" dirty="0">
                <a:solidFill>
                  <a:prstClr val="white"/>
                </a:solidFill>
                <a:latin typeface="Comic Sans MS" pitchFamily="66" charset="0"/>
                <a:ea typeface="Calibri"/>
                <a:cs typeface="Times New Roman"/>
              </a:rPr>
              <a:t>ринг</a:t>
            </a:r>
            <a:r>
              <a:rPr lang="ru-RU" dirty="0">
                <a:solidFill>
                  <a:prstClr val="white"/>
                </a:solidFill>
                <a:latin typeface="Comic Sans MS" pitchFamily="66" charset="0"/>
                <a:ea typeface="Calibri"/>
                <a:cs typeface="Times New Roman"/>
              </a:rPr>
              <a:t> </a:t>
            </a:r>
          </a:p>
          <a:p>
            <a:pPr marL="0" lvl="0" indent="0">
              <a:lnSpc>
                <a:spcPct val="115000"/>
              </a:lnSpc>
              <a:buNone/>
            </a:pPr>
            <a:r>
              <a:rPr lang="ru-RU" sz="2400" b="1" dirty="0">
                <a:solidFill>
                  <a:srgbClr val="FFFF00"/>
                </a:solidFill>
                <a:ea typeface="Calibri"/>
                <a:cs typeface="Times New Roman"/>
              </a:rPr>
              <a:t> </a:t>
            </a:r>
            <a:r>
              <a:rPr lang="ru-RU" sz="2800" b="1" dirty="0">
                <a:solidFill>
                  <a:srgbClr val="FFFF00"/>
                </a:solidFill>
                <a:ea typeface="Calibri"/>
                <a:cs typeface="Times New Roman"/>
              </a:rPr>
              <a:t>подобные формы дают возможность обсудить различные ситуации в воспитании. На обсуждение могут быть представлены проблемные ситуации, складывающиеся в семье, в классном коллективе</a:t>
            </a:r>
            <a:r>
              <a:rPr lang="ru-RU" sz="2400" b="1" dirty="0">
                <a:solidFill>
                  <a:srgbClr val="FFFF00"/>
                </a:solidFill>
                <a:ea typeface="Calibri"/>
                <a:cs typeface="Times New Roman"/>
              </a:rPr>
              <a:t>. </a:t>
            </a:r>
            <a:endParaRPr lang="ru-RU" sz="2400" b="1" dirty="0">
              <a:solidFill>
                <a:srgbClr val="FFFF00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3212976"/>
            <a:ext cx="4196160" cy="31471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436371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260648"/>
            <a:ext cx="8435280" cy="6264696"/>
          </a:xfrm>
        </p:spPr>
        <p:txBody>
          <a:bodyPr>
            <a:normAutofit/>
          </a:bodyPr>
          <a:lstStyle/>
          <a:p>
            <a:pPr marL="66040" indent="0" algn="ctr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4000" b="1" dirty="0" smtClean="0">
                <a:latin typeface="Comic Sans MS" pitchFamily="66" charset="0"/>
                <a:ea typeface="Calibri"/>
                <a:cs typeface="Times New Roman"/>
              </a:rPr>
              <a:t>Родительский </a:t>
            </a:r>
            <a:r>
              <a:rPr lang="ru-RU" sz="4000" b="1" dirty="0">
                <a:latin typeface="Comic Sans MS" pitchFamily="66" charset="0"/>
                <a:ea typeface="Calibri"/>
                <a:cs typeface="Times New Roman"/>
              </a:rPr>
              <a:t>клуб</a:t>
            </a:r>
            <a:r>
              <a:rPr lang="ru-RU" sz="4000" dirty="0">
                <a:latin typeface="Comic Sans MS" pitchFamily="66" charset="0"/>
                <a:ea typeface="Calibri"/>
                <a:cs typeface="Times New Roman"/>
              </a:rPr>
              <a:t> </a:t>
            </a:r>
            <a:endParaRPr lang="ru-RU" sz="4000" dirty="0" smtClean="0">
              <a:latin typeface="Comic Sans MS" pitchFamily="66" charset="0"/>
              <a:ea typeface="Calibri"/>
              <a:cs typeface="Times New Roman"/>
            </a:endParaRPr>
          </a:p>
          <a:p>
            <a:pPr marL="66040" indent="0">
              <a:spcAft>
                <a:spcPts val="0"/>
              </a:spcAft>
              <a:buNone/>
            </a:pPr>
            <a:r>
              <a:rPr lang="ru-RU" sz="3400" b="1" dirty="0">
                <a:solidFill>
                  <a:srgbClr val="FFFF00"/>
                </a:solidFill>
                <a:ea typeface="Calibri"/>
                <a:cs typeface="Times New Roman"/>
              </a:rPr>
              <a:t>П</a:t>
            </a:r>
            <a:r>
              <a:rPr lang="ru-RU" sz="3400" b="1" dirty="0" smtClean="0">
                <a:solidFill>
                  <a:srgbClr val="FFFF00"/>
                </a:solidFill>
                <a:ea typeface="Calibri"/>
                <a:cs typeface="Times New Roman"/>
              </a:rPr>
              <a:t>роводится </a:t>
            </a:r>
            <a:r>
              <a:rPr lang="ru-RU" sz="3400" b="1" dirty="0">
                <a:solidFill>
                  <a:srgbClr val="FFFF00"/>
                </a:solidFill>
                <a:ea typeface="Calibri"/>
                <a:cs typeface="Times New Roman"/>
              </a:rPr>
              <a:t>в форме </a:t>
            </a:r>
            <a:r>
              <a:rPr lang="ru-RU" sz="3400" b="1" dirty="0" smtClean="0">
                <a:solidFill>
                  <a:srgbClr val="FFFF00"/>
                </a:solidFill>
                <a:ea typeface="Calibri"/>
                <a:cs typeface="Times New Roman"/>
              </a:rPr>
              <a:t>коллективных творческих дел (КТД).</a:t>
            </a:r>
            <a:endParaRPr lang="ru-RU" sz="3400" b="1" dirty="0" smtClean="0">
              <a:solidFill>
                <a:srgbClr val="FFFF00"/>
              </a:solidFill>
              <a:ea typeface="Calibri"/>
              <a:cs typeface="Times New Roman"/>
            </a:endParaRPr>
          </a:p>
          <a:p>
            <a:pPr marL="0" lvl="0" indent="0">
              <a:spcAft>
                <a:spcPts val="1000"/>
              </a:spcAft>
              <a:buNone/>
            </a:pPr>
            <a:r>
              <a:rPr lang="ru-RU" sz="3400" b="1" dirty="0" smtClean="0">
                <a:solidFill>
                  <a:srgbClr val="FFFF00"/>
                </a:solidFill>
                <a:ea typeface="Calibri"/>
                <a:cs typeface="Times New Roman"/>
              </a:rPr>
              <a:t>Главное </a:t>
            </a:r>
            <a:r>
              <a:rPr lang="ru-RU" sz="3400" b="1" dirty="0">
                <a:solidFill>
                  <a:srgbClr val="FFFF00"/>
                </a:solidFill>
                <a:ea typeface="Calibri"/>
                <a:cs typeface="Times New Roman"/>
              </a:rPr>
              <a:t>условие успеха таких встреч, дискуссий — добровольность и взаимная заинтересованность.</a:t>
            </a:r>
            <a:endParaRPr lang="ru-RU" sz="2600" b="1" dirty="0">
              <a:solidFill>
                <a:srgbClr val="FFFF00"/>
              </a:solidFill>
              <a:ea typeface="Calibri"/>
              <a:cs typeface="Times New Roman"/>
            </a:endParaRPr>
          </a:p>
          <a:p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8669" y="3882119"/>
            <a:ext cx="4545819" cy="2724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131" y="3882118"/>
            <a:ext cx="4267200" cy="2724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432215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-243408"/>
            <a:ext cx="8229600" cy="1143000"/>
          </a:xfrm>
        </p:spPr>
        <p:txBody>
          <a:bodyPr/>
          <a:lstStyle/>
          <a:p>
            <a:r>
              <a:rPr lang="ru-RU" b="1" dirty="0" smtClean="0">
                <a:solidFill>
                  <a:srgbClr val="FFFF00"/>
                </a:solidFill>
                <a:latin typeface="Comic Sans MS" pitchFamily="66" charset="0"/>
              </a:rPr>
              <a:t>Диагностики</a:t>
            </a:r>
            <a:r>
              <a:rPr lang="ru-RU" b="1" dirty="0" smtClean="0">
                <a:latin typeface="Comic Sans MS" pitchFamily="66" charset="0"/>
              </a:rPr>
              <a:t> </a:t>
            </a:r>
            <a:endParaRPr lang="ru-RU" b="1" dirty="0">
              <a:latin typeface="Comic Sans MS" pitchFamily="66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830931873"/>
              </p:ext>
            </p:extLst>
          </p:nvPr>
        </p:nvGraphicFramePr>
        <p:xfrm>
          <a:off x="0" y="712318"/>
          <a:ext cx="9144000" cy="614568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560508"/>
                <a:gridCol w="4583492"/>
              </a:tblGrid>
              <a:tr h="219154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Какие результаты контролируются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68580" marB="6858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Формы контроля</a:t>
                      </a:r>
                      <a:endParaRPr lang="ru-RU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68580" marB="68580"/>
                </a:tc>
              </a:tr>
              <a:tr h="176477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Умение вступать в контакт с близкими людьми, считаться с их мнением, </a:t>
                      </a:r>
                      <a:r>
                        <a:rPr lang="ru-RU" sz="2000" dirty="0">
                          <a:effectLst/>
                        </a:rPr>
                        <a:t>договариваться </a:t>
                      </a:r>
                      <a:r>
                        <a:rPr lang="ru-RU" sz="1800" dirty="0">
                          <a:effectLst/>
                        </a:rPr>
                        <a:t>с ними, позитивно воспринимать их.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68580" marB="6858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– Педагогическое наблюдение;</a:t>
                      </a:r>
                      <a:br>
                        <a:rPr lang="ru-RU" sz="1800" dirty="0">
                          <a:effectLst/>
                        </a:rPr>
                      </a:br>
                      <a:r>
                        <a:rPr lang="ru-RU" sz="1800" dirty="0">
                          <a:effectLst/>
                        </a:rPr>
                        <a:t>– тест “Кинетический рисунок семьи” (Р. Бернс, </a:t>
                      </a:r>
                      <a:r>
                        <a:rPr lang="ru-RU" sz="1800" dirty="0" err="1">
                          <a:effectLst/>
                        </a:rPr>
                        <a:t>С.Кауфман</a:t>
                      </a:r>
                      <a:r>
                        <a:rPr lang="ru-RU" sz="1800" dirty="0">
                          <a:effectLst/>
                        </a:rPr>
                        <a:t>);</a:t>
                      </a:r>
                      <a:br>
                        <a:rPr lang="ru-RU" sz="1800" dirty="0">
                          <a:effectLst/>
                        </a:rPr>
                      </a:br>
                      <a:r>
                        <a:rPr lang="ru-RU" sz="1800" dirty="0">
                          <a:effectLst/>
                        </a:rPr>
                        <a:t>– тест “Семейная </a:t>
                      </a:r>
                      <a:r>
                        <a:rPr lang="ru-RU" sz="1800" dirty="0" err="1">
                          <a:effectLst/>
                        </a:rPr>
                        <a:t>социограмма</a:t>
                      </a:r>
                      <a:r>
                        <a:rPr lang="ru-RU" sz="1800" dirty="0">
                          <a:effectLst/>
                        </a:rPr>
                        <a:t>” (Э. </a:t>
                      </a:r>
                      <a:r>
                        <a:rPr lang="ru-RU" sz="1800" dirty="0" err="1">
                          <a:effectLst/>
                        </a:rPr>
                        <a:t>Эйдемиллер</a:t>
                      </a:r>
                      <a:r>
                        <a:rPr lang="ru-RU" sz="1800" dirty="0">
                          <a:effectLst/>
                        </a:rPr>
                        <a:t>, О. Черемисин);</a:t>
                      </a:r>
                      <a:br>
                        <a:rPr lang="ru-RU" sz="1800" dirty="0">
                          <a:effectLst/>
                        </a:rPr>
                      </a:br>
                      <a:r>
                        <a:rPr lang="ru-RU" sz="1800" dirty="0">
                          <a:effectLst/>
                        </a:rPr>
                        <a:t>– опросник для родителей “Семейные роли” (модификация А. Черникова).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68580" marB="68580"/>
                </a:tc>
              </a:tr>
              <a:tr h="565188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Умение понимать чувства и эмоции близких родственников.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68580" marB="6858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Мини-анкета “Общение детей и родителей” (Н. </a:t>
                      </a:r>
                      <a:r>
                        <a:rPr lang="ru-RU" sz="1800" dirty="0" err="1">
                          <a:effectLst/>
                        </a:rPr>
                        <a:t>Дереклеева</a:t>
                      </a:r>
                      <a:r>
                        <a:rPr lang="ru-RU" sz="1800" dirty="0">
                          <a:effectLst/>
                        </a:rPr>
                        <a:t>) .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68580" marB="68580"/>
                </a:tc>
              </a:tr>
              <a:tr h="176477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Умение оценивать себя, свои возможности позитивно.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68580" marB="6858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– Методика исследования самооценки (</a:t>
                      </a:r>
                      <a:r>
                        <a:rPr lang="ru-RU" sz="1800" dirty="0" err="1">
                          <a:effectLst/>
                        </a:rPr>
                        <a:t>В.Щур</a:t>
                      </a:r>
                      <a:r>
                        <a:rPr lang="ru-RU" sz="1800" dirty="0">
                          <a:effectLst/>
                        </a:rPr>
                        <a:t>, </a:t>
                      </a:r>
                      <a:r>
                        <a:rPr lang="ru-RU" sz="1800" dirty="0" err="1">
                          <a:effectLst/>
                        </a:rPr>
                        <a:t>С.Якобсон</a:t>
                      </a:r>
                      <a:r>
                        <a:rPr lang="ru-RU" sz="1800" dirty="0">
                          <a:effectLst/>
                        </a:rPr>
                        <a:t>, в модификации В. Ветровой);</a:t>
                      </a:r>
                      <a:br>
                        <a:rPr lang="ru-RU" sz="1800" dirty="0">
                          <a:effectLst/>
                        </a:rPr>
                      </a:br>
                      <a:r>
                        <a:rPr lang="ru-RU" sz="1800" dirty="0">
                          <a:effectLst/>
                        </a:rPr>
                        <a:t>– работа с бланками “Мои цели” (</a:t>
                      </a:r>
                      <a:r>
                        <a:rPr lang="ru-RU" sz="1800" dirty="0" err="1">
                          <a:effectLst/>
                        </a:rPr>
                        <a:t>Е.Коблик</a:t>
                      </a:r>
                      <a:r>
                        <a:rPr lang="ru-RU" sz="1800" dirty="0">
                          <a:effectLst/>
                        </a:rPr>
                        <a:t>);</a:t>
                      </a:r>
                      <a:br>
                        <a:rPr lang="ru-RU" sz="1800" dirty="0">
                          <a:effectLst/>
                        </a:rPr>
                      </a:br>
                      <a:r>
                        <a:rPr lang="ru-RU" sz="1800" dirty="0">
                          <a:effectLst/>
                        </a:rPr>
                        <a:t>– анкета обратной связи</a:t>
                      </a:r>
                      <a:endParaRPr lang="ru-RU" sz="1600" dirty="0">
                        <a:effectLst/>
                      </a:endParaRP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игра-тест для взрослых “Какой вы родитель?”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68580" marB="68580"/>
                </a:tc>
              </a:tr>
              <a:tr h="1026566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Умение налаживать контакт с окружающими, прислушиваться к их мнению, договариваться, работать сообща.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68580" marB="6858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– Проективная методика “Динамический рисунок семьи”;</a:t>
                      </a:r>
                      <a:br>
                        <a:rPr lang="ru-RU" sz="1800" dirty="0">
                          <a:effectLst/>
                        </a:rPr>
                      </a:br>
                      <a:r>
                        <a:rPr lang="ru-RU" sz="1800" dirty="0">
                          <a:effectLst/>
                        </a:rPr>
                        <a:t>– педагогическое наблюдение.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68580" marB="6858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01391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/>
            </a:r>
            <a:b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</a:br>
            <a:r>
              <a:rPr lang="ru-RU" b="1" dirty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/>
            </a:r>
            <a:br>
              <a:rPr lang="ru-RU" b="1" dirty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</a:br>
            <a:r>
              <a:rPr lang="ru-RU" b="1" dirty="0" smtClean="0">
                <a:ln>
                  <a:solidFill>
                    <a:srgbClr val="002060"/>
                  </a:solidFill>
                </a:ln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Ожидаемые </a:t>
            </a:r>
            <a:r>
              <a:rPr lang="ru-RU" b="1" dirty="0">
                <a:ln>
                  <a:solidFill>
                    <a:srgbClr val="002060"/>
                  </a:solidFill>
                </a:ln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результаты</a:t>
            </a:r>
            <a:r>
              <a:rPr lang="ru-RU" b="1" dirty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/>
            </a:r>
            <a:br>
              <a:rPr lang="ru-RU" b="1" dirty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50000"/>
                    </a14:imgEffect>
                    <a14:imgEffect>
                      <a14:brightnessContrast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262372"/>
            <a:ext cx="8823856" cy="5406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95536" y="1340768"/>
            <a:ext cx="8424936" cy="66787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Wingdings" pitchFamily="2" charset="2"/>
              <a:buChar char="v"/>
            </a:pPr>
            <a:r>
              <a:rPr lang="ru-RU" sz="2800" b="1" dirty="0" smtClean="0">
                <a:solidFill>
                  <a:srgbClr val="002060"/>
                </a:solidFill>
              </a:rPr>
              <a:t>Улучшение </a:t>
            </a:r>
            <a:r>
              <a:rPr lang="ru-RU" sz="2800" b="1" dirty="0">
                <a:solidFill>
                  <a:srgbClr val="002060"/>
                </a:solidFill>
              </a:rPr>
              <a:t>отношений с ребенком, во взаимопонимании</a:t>
            </a:r>
            <a:r>
              <a:rPr lang="ru-RU" sz="2800" b="1" dirty="0" smtClean="0">
                <a:solidFill>
                  <a:srgbClr val="002060"/>
                </a:solidFill>
              </a:rPr>
              <a:t>;</a:t>
            </a:r>
          </a:p>
          <a:p>
            <a:endParaRPr lang="ru-RU" sz="2800" b="1" dirty="0">
              <a:solidFill>
                <a:srgbClr val="002060"/>
              </a:solidFill>
            </a:endParaRPr>
          </a:p>
          <a:p>
            <a:pPr marL="457200" indent="-457200">
              <a:buFont typeface="Wingdings" pitchFamily="2" charset="2"/>
              <a:buChar char="v"/>
            </a:pPr>
            <a:r>
              <a:rPr lang="ru-RU" sz="2800" b="1" dirty="0" smtClean="0">
                <a:solidFill>
                  <a:srgbClr val="002060"/>
                </a:solidFill>
              </a:rPr>
              <a:t>Понимание  </a:t>
            </a:r>
            <a:r>
              <a:rPr lang="ru-RU" sz="2800" b="1" dirty="0">
                <a:solidFill>
                  <a:srgbClr val="002060"/>
                </a:solidFill>
              </a:rPr>
              <a:t>какое место занимает ребенок в жизни родителей, чувствует ли он себя в ней </a:t>
            </a:r>
            <a:r>
              <a:rPr lang="ru-RU" sz="2800" b="1" dirty="0" smtClean="0">
                <a:solidFill>
                  <a:srgbClr val="002060"/>
                </a:solidFill>
              </a:rPr>
              <a:t>защищенным </a:t>
            </a:r>
            <a:r>
              <a:rPr lang="ru-RU" sz="2800" b="1" dirty="0">
                <a:solidFill>
                  <a:srgbClr val="002060"/>
                </a:solidFill>
              </a:rPr>
              <a:t>и находится ли в безопасности</a:t>
            </a:r>
            <a:r>
              <a:rPr lang="ru-RU" sz="2800" b="1" dirty="0" smtClean="0">
                <a:solidFill>
                  <a:srgbClr val="002060"/>
                </a:solidFill>
              </a:rPr>
              <a:t>;</a:t>
            </a:r>
          </a:p>
          <a:p>
            <a:endParaRPr lang="ru-RU" sz="2800" b="1" dirty="0">
              <a:solidFill>
                <a:srgbClr val="002060"/>
              </a:solidFill>
            </a:endParaRPr>
          </a:p>
          <a:p>
            <a:pPr marL="457200" indent="-457200">
              <a:buFont typeface="Wingdings" pitchFamily="2" charset="2"/>
              <a:buChar char="v"/>
            </a:pPr>
            <a:r>
              <a:rPr lang="ru-RU" sz="2800" b="1" dirty="0" smtClean="0">
                <a:solidFill>
                  <a:srgbClr val="002060"/>
                </a:solidFill>
              </a:rPr>
              <a:t>Осознание </a:t>
            </a:r>
            <a:r>
              <a:rPr lang="ru-RU" sz="2800" b="1" dirty="0">
                <a:solidFill>
                  <a:srgbClr val="002060"/>
                </a:solidFill>
              </a:rPr>
              <a:t>родителем значимости своей роли мамы </a:t>
            </a:r>
            <a:r>
              <a:rPr lang="ru-RU" sz="2800" b="1" dirty="0" smtClean="0">
                <a:solidFill>
                  <a:srgbClr val="002060"/>
                </a:solidFill>
              </a:rPr>
              <a:t>и (или) папы</a:t>
            </a:r>
            <a:r>
              <a:rPr lang="ru-RU" sz="2800" b="1" dirty="0" smtClean="0">
                <a:solidFill>
                  <a:srgbClr val="002060"/>
                </a:solidFill>
              </a:rPr>
              <a:t>;</a:t>
            </a:r>
          </a:p>
          <a:p>
            <a:endParaRPr lang="ru-RU" sz="2800" b="1" dirty="0" smtClean="0">
              <a:solidFill>
                <a:srgbClr val="002060"/>
              </a:solidFill>
            </a:endParaRPr>
          </a:p>
          <a:p>
            <a:pPr marL="457200" indent="-457200">
              <a:buFont typeface="Wingdings" pitchFamily="2" charset="2"/>
              <a:buChar char="v"/>
            </a:pPr>
            <a:r>
              <a:rPr lang="ru-RU" sz="2800" b="1" dirty="0" smtClean="0">
                <a:solidFill>
                  <a:srgbClr val="002060"/>
                </a:solidFill>
              </a:rPr>
              <a:t>Создание комфортной развивающей среды как дома, так и в школе.</a:t>
            </a:r>
            <a:endParaRPr lang="ru-RU" sz="2800" b="1" dirty="0" smtClean="0">
              <a:solidFill>
                <a:srgbClr val="002060"/>
              </a:solidFill>
            </a:endParaRPr>
          </a:p>
          <a:p>
            <a:pPr marL="457200" indent="-457200">
              <a:buFont typeface="Wingdings" pitchFamily="2" charset="2"/>
              <a:buChar char="v"/>
            </a:pPr>
            <a:endParaRPr lang="ru-RU" sz="2800" b="1" dirty="0">
              <a:solidFill>
                <a:schemeClr val="accent1">
                  <a:lumMod val="75000"/>
                </a:schemeClr>
              </a:solidFill>
            </a:endParaRPr>
          </a:p>
          <a:p>
            <a:pPr marL="457200" indent="-457200">
              <a:buFont typeface="Wingdings" pitchFamily="2" charset="2"/>
              <a:buChar char="v"/>
            </a:pPr>
            <a:endParaRPr lang="ru-RU" sz="2800" b="1" dirty="0" smtClean="0">
              <a:solidFill>
                <a:srgbClr val="002060"/>
              </a:solidFill>
            </a:endParaRPr>
          </a:p>
          <a:p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07026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539552" y="535900"/>
            <a:ext cx="8280920" cy="58785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dirty="0">
                <a:solidFill>
                  <a:srgbClr val="FFC000"/>
                </a:solidFill>
                <a:ea typeface="+mj-ea"/>
                <a:cs typeface="+mj-cs"/>
              </a:rPr>
              <a:t>Проект </a:t>
            </a:r>
            <a:endParaRPr lang="ru-RU" sz="4400" b="1" dirty="0" smtClean="0">
              <a:solidFill>
                <a:srgbClr val="FFC000"/>
              </a:solidFill>
              <a:ea typeface="+mj-ea"/>
              <a:cs typeface="+mj-cs"/>
            </a:endParaRPr>
          </a:p>
          <a:p>
            <a:pPr algn="ctr"/>
            <a:r>
              <a:rPr lang="ru-RU" sz="4400" b="1" dirty="0">
                <a:solidFill>
                  <a:srgbClr val="FFC000"/>
                </a:solidFill>
                <a:ea typeface="+mj-ea"/>
                <a:cs typeface="+mj-cs"/>
              </a:rPr>
              <a:t/>
            </a:r>
            <a:br>
              <a:rPr lang="ru-RU" sz="4400" b="1" dirty="0">
                <a:solidFill>
                  <a:srgbClr val="FFC000"/>
                </a:solidFill>
                <a:ea typeface="+mj-ea"/>
                <a:cs typeface="+mj-cs"/>
              </a:rPr>
            </a:br>
            <a:r>
              <a:rPr lang="ru-RU" sz="4800" b="1" i="1" dirty="0">
                <a:solidFill>
                  <a:srgbClr val="FFC000"/>
                </a:solidFill>
                <a:ea typeface="+mj-ea"/>
                <a:cs typeface="+mj-cs"/>
              </a:rPr>
              <a:t>«Родительский университет» </a:t>
            </a:r>
            <a:r>
              <a:rPr lang="ru-RU" sz="4800" b="1" i="1" dirty="0" smtClean="0">
                <a:solidFill>
                  <a:srgbClr val="FFC000"/>
                </a:solidFill>
                <a:ea typeface="+mj-ea"/>
                <a:cs typeface="+mj-cs"/>
              </a:rPr>
              <a:t>-</a:t>
            </a:r>
            <a:r>
              <a:rPr lang="ru-RU" sz="4800" b="1" i="1" dirty="0">
                <a:solidFill>
                  <a:srgbClr val="FFC000"/>
                </a:solidFill>
                <a:ea typeface="+mj-ea"/>
                <a:cs typeface="+mj-cs"/>
              </a:rPr>
              <a:t/>
            </a:r>
            <a:br>
              <a:rPr lang="ru-RU" sz="4800" b="1" i="1" dirty="0">
                <a:solidFill>
                  <a:srgbClr val="FFC000"/>
                </a:solidFill>
                <a:ea typeface="+mj-ea"/>
                <a:cs typeface="+mj-cs"/>
              </a:rPr>
            </a:br>
            <a:r>
              <a:rPr lang="ru-RU" sz="4800" b="1" i="1" dirty="0">
                <a:solidFill>
                  <a:srgbClr val="FFC000"/>
                </a:solidFill>
                <a:ea typeface="+mj-ea"/>
                <a:cs typeface="+mj-cs"/>
              </a:rPr>
              <a:t>как сетевая технология повышения общей </a:t>
            </a:r>
            <a:r>
              <a:rPr lang="ru-RU" sz="4800" b="1" i="1" dirty="0" smtClean="0">
                <a:solidFill>
                  <a:srgbClr val="FFC000"/>
                </a:solidFill>
                <a:ea typeface="+mj-ea"/>
                <a:cs typeface="+mj-cs"/>
              </a:rPr>
              <a:t>культуры</a:t>
            </a:r>
          </a:p>
          <a:p>
            <a:pPr algn="ctr"/>
            <a:endParaRPr lang="ru-RU" sz="4800" b="1" i="1" dirty="0">
              <a:solidFill>
                <a:srgbClr val="FFC000"/>
              </a:solidFill>
              <a:ea typeface="+mj-ea"/>
              <a:cs typeface="+mj-cs"/>
            </a:endParaRPr>
          </a:p>
          <a:p>
            <a:pPr algn="ctr"/>
            <a:r>
              <a:rPr lang="ru-RU" sz="2800" b="1" i="1" dirty="0" smtClean="0">
                <a:solidFill>
                  <a:srgbClr val="FFC000"/>
                </a:solidFill>
                <a:ea typeface="+mj-ea"/>
                <a:cs typeface="+mj-cs"/>
              </a:rPr>
              <a:t>2013 – 2017 </a:t>
            </a:r>
            <a:r>
              <a:rPr lang="ru-RU" sz="2800" b="1" i="1" dirty="0" err="1" smtClean="0">
                <a:solidFill>
                  <a:srgbClr val="FFC000"/>
                </a:solidFill>
                <a:ea typeface="+mj-ea"/>
                <a:cs typeface="+mj-cs"/>
              </a:rPr>
              <a:t>гг</a:t>
            </a:r>
            <a:r>
              <a:rPr lang="ru-RU" sz="4800" i="1" dirty="0">
                <a:solidFill>
                  <a:prstClr val="white"/>
                </a:solidFill>
                <a:ea typeface="+mj-ea"/>
                <a:cs typeface="+mj-cs"/>
              </a:rPr>
              <a:t/>
            </a:r>
            <a:br>
              <a:rPr lang="ru-RU" sz="4800" i="1" dirty="0">
                <a:solidFill>
                  <a:prstClr val="white"/>
                </a:solidFill>
                <a:ea typeface="+mj-ea"/>
                <a:cs typeface="+mj-cs"/>
              </a:rPr>
            </a:b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15550769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50000"/>
                    </a14:imgEffect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3213" y="393539"/>
            <a:ext cx="8699500" cy="62758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2060848"/>
            <a:ext cx="8229600" cy="5472608"/>
          </a:xfrm>
        </p:spPr>
        <p:txBody>
          <a:bodyPr>
            <a:normAutofit/>
          </a:bodyPr>
          <a:lstStyle/>
          <a:p>
            <a:pPr algn="r"/>
            <a:r>
              <a:rPr lang="ru-RU" i="1" dirty="0"/>
              <a:t/>
            </a:r>
            <a:br>
              <a:rPr lang="ru-RU" i="1" dirty="0"/>
            </a:br>
            <a:r>
              <a:rPr lang="ru-RU" i="1" dirty="0" smtClean="0"/>
              <a:t/>
            </a:r>
            <a:br>
              <a:rPr lang="ru-RU" i="1" dirty="0" smtClean="0"/>
            </a:br>
            <a:r>
              <a:rPr lang="ru-RU" i="1" dirty="0" smtClean="0"/>
              <a:t/>
            </a:r>
            <a:br>
              <a:rPr lang="ru-RU" i="1" dirty="0" smtClean="0"/>
            </a:br>
            <a:endParaRPr lang="ru-RU" i="1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1331640" y="692696"/>
            <a:ext cx="7632848" cy="58785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/>
            <a:r>
              <a:rPr lang="ru-RU" sz="4800" b="1" dirty="0">
                <a:ln>
                  <a:solidFill>
                    <a:srgbClr val="002060"/>
                  </a:solidFill>
                </a:ln>
                <a:solidFill>
                  <a:srgbClr val="FFC000"/>
                </a:solidFill>
                <a:latin typeface="Comic Sans MS" pitchFamily="66" charset="0"/>
              </a:rPr>
              <a:t>Ребенок - зеркало семьи; </a:t>
            </a:r>
            <a:endParaRPr lang="ru-RU" sz="4800" b="1" dirty="0" smtClean="0">
              <a:ln>
                <a:solidFill>
                  <a:srgbClr val="002060"/>
                </a:solidFill>
              </a:ln>
              <a:solidFill>
                <a:srgbClr val="FFC000"/>
              </a:solidFill>
              <a:latin typeface="Comic Sans MS" pitchFamily="66" charset="0"/>
            </a:endParaRPr>
          </a:p>
          <a:p>
            <a:pPr lvl="0" algn="r"/>
            <a:r>
              <a:rPr lang="ru-RU" sz="4800" b="1" dirty="0" smtClean="0">
                <a:ln>
                  <a:solidFill>
                    <a:srgbClr val="002060"/>
                  </a:solidFill>
                </a:ln>
                <a:solidFill>
                  <a:srgbClr val="FFC000"/>
                </a:solidFill>
                <a:latin typeface="Comic Sans MS" pitchFamily="66" charset="0"/>
              </a:rPr>
              <a:t>как </a:t>
            </a:r>
            <a:r>
              <a:rPr lang="ru-RU" sz="4800" b="1" dirty="0">
                <a:ln>
                  <a:solidFill>
                    <a:srgbClr val="002060"/>
                  </a:solidFill>
                </a:ln>
                <a:solidFill>
                  <a:srgbClr val="FFC000"/>
                </a:solidFill>
                <a:latin typeface="Comic Sans MS" pitchFamily="66" charset="0"/>
              </a:rPr>
              <a:t>в капле воды отражается солнце, </a:t>
            </a:r>
          </a:p>
          <a:p>
            <a:pPr lvl="0" algn="r"/>
            <a:r>
              <a:rPr lang="ru-RU" sz="4800" b="1" dirty="0">
                <a:ln>
                  <a:solidFill>
                    <a:srgbClr val="002060"/>
                  </a:solidFill>
                </a:ln>
                <a:solidFill>
                  <a:srgbClr val="FFC000"/>
                </a:solidFill>
                <a:latin typeface="Comic Sans MS" pitchFamily="66" charset="0"/>
              </a:rPr>
              <a:t>так в детях отражается нравственная чистота матери и отца</a:t>
            </a:r>
            <a:r>
              <a:rPr lang="ru-RU" sz="3200" b="1" dirty="0">
                <a:solidFill>
                  <a:srgbClr val="FFC000"/>
                </a:solidFill>
                <a:latin typeface="PT Sans"/>
              </a:rPr>
              <a:t>.</a:t>
            </a:r>
          </a:p>
          <a:p>
            <a:pPr lvl="0" algn="r"/>
            <a:r>
              <a:rPr lang="ru-RU" sz="3600" b="1" i="1" smtClean="0">
                <a:solidFill>
                  <a:srgbClr val="FFC000"/>
                </a:solidFill>
                <a:latin typeface="PT Sans"/>
              </a:rPr>
              <a:t>В</a:t>
            </a:r>
            <a:r>
              <a:rPr lang="ru-RU" sz="3600" b="1" i="1" dirty="0">
                <a:solidFill>
                  <a:srgbClr val="FFC000"/>
                </a:solidFill>
                <a:latin typeface="PT Sans"/>
              </a:rPr>
              <a:t>. А. Сухомлинский</a:t>
            </a:r>
            <a:endParaRPr lang="ru-RU" sz="3600" b="1" dirty="0">
              <a:solidFill>
                <a:srgbClr val="FFC000"/>
              </a:solidFill>
              <a:latin typeface="PT Sans"/>
            </a:endParaRPr>
          </a:p>
        </p:txBody>
      </p:sp>
    </p:spTree>
    <p:extLst>
      <p:ext uri="{BB962C8B-B14F-4D97-AF65-F5344CB8AC3E}">
        <p14:creationId xmlns:p14="http://schemas.microsoft.com/office/powerpoint/2010/main" val="19188263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25000"/>
                    </a14:imgEffect>
                    <a14:imgEffect>
                      <a14:brightnessContrast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738" r="6043"/>
          <a:stretch/>
        </p:blipFill>
        <p:spPr bwMode="auto">
          <a:xfrm>
            <a:off x="467544" y="1052736"/>
            <a:ext cx="8386356" cy="54726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1340768"/>
            <a:ext cx="8229600" cy="468052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ln>
                  <a:solidFill>
                    <a:srgbClr val="002060"/>
                  </a:solidFill>
                </a:ln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Цель проекта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  <a:t/>
            </a:r>
            <a:b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b="1" dirty="0">
                <a:ln>
                  <a:solidFill>
                    <a:schemeClr val="bg2">
                      <a:lumMod val="75000"/>
                    </a:schemeClr>
                  </a:solidFill>
                </a:ln>
                <a:solidFill>
                  <a:srgbClr val="0070C0"/>
                </a:solidFill>
                <a:latin typeface="Comic Sans MS" pitchFamily="66" charset="0"/>
              </a:rPr>
              <a:t>П</a:t>
            </a:r>
            <a:r>
              <a:rPr lang="ru-RU" b="1" dirty="0" smtClean="0">
                <a:ln>
                  <a:solidFill>
                    <a:schemeClr val="bg2">
                      <a:lumMod val="75000"/>
                    </a:schemeClr>
                  </a:solidFill>
                </a:ln>
                <a:solidFill>
                  <a:srgbClr val="0070C0"/>
                </a:solidFill>
                <a:latin typeface="Comic Sans MS" pitchFamily="66" charset="0"/>
              </a:rPr>
              <a:t>омочь </a:t>
            </a:r>
            <a:r>
              <a:rPr lang="ru-RU" b="1" dirty="0">
                <a:ln>
                  <a:solidFill>
                    <a:schemeClr val="bg2">
                      <a:lumMod val="75000"/>
                    </a:schemeClr>
                  </a:solidFill>
                </a:ln>
                <a:solidFill>
                  <a:srgbClr val="0070C0"/>
                </a:solidFill>
                <a:latin typeface="Comic Sans MS" pitchFamily="66" charset="0"/>
              </a:rPr>
              <a:t>родителям правильно выстроить свои взаимоотношения с детьми, что будет способствовать полноценному развитию ребенка и позитивной самореализации </a:t>
            </a:r>
            <a:r>
              <a:rPr lang="ru-RU" b="1" dirty="0" smtClean="0">
                <a:ln>
                  <a:solidFill>
                    <a:schemeClr val="bg2">
                      <a:lumMod val="75000"/>
                    </a:schemeClr>
                  </a:solidFill>
                </a:ln>
                <a:solidFill>
                  <a:srgbClr val="0070C0"/>
                </a:solidFill>
                <a:latin typeface="Comic Sans MS" pitchFamily="66" charset="0"/>
              </a:rPr>
              <a:t>в обществе</a:t>
            </a:r>
            <a:r>
              <a:rPr lang="ru-RU" b="1" dirty="0" smtClean="0">
                <a:ln>
                  <a:solidFill>
                    <a:schemeClr val="bg2">
                      <a:lumMod val="75000"/>
                    </a:schemeClr>
                  </a:solidFill>
                </a:ln>
                <a:solidFill>
                  <a:srgbClr val="0070C0"/>
                </a:solidFill>
                <a:latin typeface="Comic Sans MS" pitchFamily="66" charset="0"/>
              </a:rPr>
              <a:t>.</a:t>
            </a:r>
            <a:r>
              <a:rPr lang="ru-RU" b="1" dirty="0" smtClean="0">
                <a:ln>
                  <a:solidFill>
                    <a:schemeClr val="bg2">
                      <a:lumMod val="75000"/>
                    </a:schemeClr>
                  </a:solidFill>
                </a:ln>
                <a:solidFill>
                  <a:srgbClr val="0070C0"/>
                </a:solidFill>
                <a:effectLst/>
                <a:latin typeface="Comic Sans MS" pitchFamily="66" charset="0"/>
              </a:rPr>
              <a:t/>
            </a:r>
            <a:br>
              <a:rPr lang="ru-RU" b="1" dirty="0" smtClean="0">
                <a:ln>
                  <a:solidFill>
                    <a:schemeClr val="bg2">
                      <a:lumMod val="75000"/>
                    </a:schemeClr>
                  </a:solidFill>
                </a:ln>
                <a:solidFill>
                  <a:srgbClr val="0070C0"/>
                </a:solidFill>
                <a:effectLst/>
                <a:latin typeface="Comic Sans MS" pitchFamily="66" charset="0"/>
              </a:rPr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428000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54868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ln>
                  <a:solidFill>
                    <a:srgbClr val="002060"/>
                  </a:solidFill>
                </a:ln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Задачи проекта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1025352"/>
            <a:ext cx="8229600" cy="5832648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rgbClr val="FFFF00"/>
                </a:solidFill>
              </a:rPr>
              <a:t>повысить родительскую грамотность в вопросах воспитания детей, физического, психологического, интеллектуального развития ребенка на различных возрастных этапах его жизни;</a:t>
            </a:r>
          </a:p>
          <a:p>
            <a:endParaRPr lang="ru-RU" dirty="0" smtClean="0"/>
          </a:p>
          <a:p>
            <a:pPr lvl="0"/>
            <a:r>
              <a:rPr lang="ru-RU" dirty="0" smtClean="0">
                <a:solidFill>
                  <a:srgbClr val="FFFF00"/>
                </a:solidFill>
              </a:rPr>
              <a:t>развить </a:t>
            </a:r>
            <a:r>
              <a:rPr lang="ru-RU" dirty="0">
                <a:solidFill>
                  <a:srgbClr val="FFFF00"/>
                </a:solidFill>
              </a:rPr>
              <a:t>навыки конструктивного взаимодействия </a:t>
            </a:r>
            <a:r>
              <a:rPr lang="ru-RU" dirty="0" smtClean="0">
                <a:solidFill>
                  <a:srgbClr val="FFFF00"/>
                </a:solidFill>
              </a:rPr>
              <a:t>родителей с детьми, с помощью сетевых технологий.</a:t>
            </a:r>
            <a:endParaRPr lang="ru-RU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18801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274995" y="1412775"/>
            <a:ext cx="3544405" cy="935721"/>
          </a:xfrm>
        </p:spPr>
        <p:txBody>
          <a:bodyPr>
            <a:normAutofit fontScale="90000"/>
          </a:bodyPr>
          <a:lstStyle/>
          <a:p>
            <a:r>
              <a:rPr lang="ru-RU" sz="3100" dirty="0" smtClean="0">
                <a:ln>
                  <a:solidFill>
                    <a:srgbClr val="002060"/>
                  </a:solidFill>
                </a:ln>
                <a:solidFill>
                  <a:schemeClr val="bg2">
                    <a:lumMod val="75000"/>
                  </a:schemeClr>
                </a:solidFill>
              </a:rPr>
              <a:t>Структура работы предусматривает встречи  в форме:</a:t>
            </a:r>
            <a:br>
              <a:rPr lang="ru-RU" sz="3100" dirty="0" smtClean="0">
                <a:ln>
                  <a:solidFill>
                    <a:srgbClr val="002060"/>
                  </a:solidFill>
                </a:ln>
                <a:solidFill>
                  <a:schemeClr val="bg2">
                    <a:lumMod val="75000"/>
                  </a:schemeClr>
                </a:solidFill>
              </a:rPr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4" name="Овал 3"/>
          <p:cNvSpPr/>
          <p:nvPr/>
        </p:nvSpPr>
        <p:spPr>
          <a:xfrm>
            <a:off x="2510131" y="1454676"/>
            <a:ext cx="1574986" cy="1152128"/>
          </a:xfrm>
          <a:prstGeom prst="ellips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9508" y="2671158"/>
            <a:ext cx="2726403" cy="16183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6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44540" y="4693073"/>
            <a:ext cx="2090197" cy="1249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7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89466" y="4530472"/>
            <a:ext cx="1463675" cy="1249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9" name="Picture 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44016" y="1454676"/>
            <a:ext cx="2193634" cy="1249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Стрелка вверх 4"/>
          <p:cNvSpPr/>
          <p:nvPr/>
        </p:nvSpPr>
        <p:spPr>
          <a:xfrm rot="19848428">
            <a:off x="3907827" y="2470144"/>
            <a:ext cx="370354" cy="576064"/>
          </a:xfrm>
          <a:prstGeom prst="upArrow">
            <a:avLst>
              <a:gd name="adj1" fmla="val 50000"/>
              <a:gd name="adj2" fmla="val 75989"/>
            </a:avLst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132" name="Picture 1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537159">
            <a:off x="6220544" y="3871906"/>
            <a:ext cx="633413" cy="7318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35" name="Picture 1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94676">
            <a:off x="6115610" y="2455879"/>
            <a:ext cx="633413" cy="7318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36" name="Picture 1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937961">
            <a:off x="2980918" y="3151731"/>
            <a:ext cx="633413" cy="7318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37" name="Picture 1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4426933">
            <a:off x="4240281" y="3923612"/>
            <a:ext cx="633413" cy="7318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2529606" y="1661408"/>
            <a:ext cx="169005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chemeClr val="bg2">
                    <a:lumMod val="75000"/>
                  </a:schemeClr>
                </a:solidFill>
                <a:latin typeface="Comic Sans MS" pitchFamily="66" charset="0"/>
              </a:rPr>
              <a:t>лектории</a:t>
            </a:r>
          </a:p>
          <a:p>
            <a:endParaRPr lang="ru-RU" dirty="0" smtClean="0"/>
          </a:p>
        </p:txBody>
      </p:sp>
      <p:sp>
        <p:nvSpPr>
          <p:cNvPr id="8" name="Прямоугольник 7"/>
          <p:cNvSpPr/>
          <p:nvPr/>
        </p:nvSpPr>
        <p:spPr>
          <a:xfrm>
            <a:off x="6180535" y="1730141"/>
            <a:ext cx="203345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bg2">
                    <a:lumMod val="75000"/>
                  </a:schemeClr>
                </a:solidFill>
                <a:latin typeface="Comic Sans MS" pitchFamily="66" charset="0"/>
              </a:rPr>
              <a:t>Родительские собрания</a:t>
            </a:r>
            <a:endParaRPr lang="ru-RU" dirty="0" smtClean="0"/>
          </a:p>
        </p:txBody>
      </p:sp>
      <p:sp>
        <p:nvSpPr>
          <p:cNvPr id="10" name="Прямоугольник 9"/>
          <p:cNvSpPr/>
          <p:nvPr/>
        </p:nvSpPr>
        <p:spPr>
          <a:xfrm>
            <a:off x="6572061" y="4849099"/>
            <a:ext cx="1267402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chemeClr val="bg2">
                    <a:lumMod val="75000"/>
                  </a:schemeClr>
                </a:solidFill>
                <a:latin typeface="Comic Sans MS" pitchFamily="66" charset="0"/>
              </a:rPr>
              <a:t>беседы</a:t>
            </a:r>
          </a:p>
          <a:p>
            <a:endParaRPr lang="ru-RU" dirty="0" smtClean="0"/>
          </a:p>
        </p:txBody>
      </p:sp>
      <p:sp>
        <p:nvSpPr>
          <p:cNvPr id="11" name="Прямоугольник 10"/>
          <p:cNvSpPr/>
          <p:nvPr/>
        </p:nvSpPr>
        <p:spPr>
          <a:xfrm>
            <a:off x="2759424" y="4715529"/>
            <a:ext cx="201008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/>
          </a:p>
          <a:p>
            <a:r>
              <a:rPr lang="ru-RU" sz="2000" b="1" dirty="0" smtClean="0">
                <a:solidFill>
                  <a:schemeClr val="bg2">
                    <a:lumMod val="75000"/>
                  </a:schemeClr>
                </a:solidFill>
                <a:latin typeface="Comic Sans MS" pitchFamily="66" charset="0"/>
              </a:rPr>
              <a:t>консультации</a:t>
            </a:r>
          </a:p>
          <a:p>
            <a:endParaRPr lang="ru-RU" dirty="0" smtClean="0"/>
          </a:p>
        </p:txBody>
      </p:sp>
      <p:sp>
        <p:nvSpPr>
          <p:cNvPr id="12" name="Прямоугольник 11"/>
          <p:cNvSpPr/>
          <p:nvPr/>
        </p:nvSpPr>
        <p:spPr>
          <a:xfrm>
            <a:off x="539552" y="2813624"/>
            <a:ext cx="2596308" cy="15081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chemeClr val="bg2">
                    <a:lumMod val="75000"/>
                  </a:schemeClr>
                </a:solidFill>
                <a:latin typeface="Comic Sans MS" pitchFamily="66" charset="0"/>
              </a:rPr>
              <a:t>Совместные мероприятия:</a:t>
            </a:r>
          </a:p>
          <a:p>
            <a:r>
              <a:rPr lang="ru-RU" sz="2000" b="1" dirty="0">
                <a:solidFill>
                  <a:schemeClr val="bg2">
                    <a:lumMod val="75000"/>
                  </a:schemeClr>
                </a:solidFill>
                <a:latin typeface="Comic Sans MS" pitchFamily="66" charset="0"/>
              </a:rPr>
              <a:t>и</a:t>
            </a:r>
            <a:r>
              <a:rPr lang="ru-RU" sz="2000" b="1" dirty="0" smtClean="0">
                <a:solidFill>
                  <a:schemeClr val="bg2">
                    <a:lumMod val="75000"/>
                  </a:schemeClr>
                </a:solidFill>
                <a:latin typeface="Comic Sans MS" pitchFamily="66" charset="0"/>
              </a:rPr>
              <a:t>гры, праздники</a:t>
            </a:r>
            <a:endParaRPr lang="ru-RU" b="1" dirty="0" smtClean="0">
              <a:solidFill>
                <a:schemeClr val="bg2">
                  <a:lumMod val="75000"/>
                </a:schemeClr>
              </a:solidFill>
              <a:latin typeface="Comic Sans MS" pitchFamily="66" charset="0"/>
            </a:endParaRPr>
          </a:p>
          <a:p>
            <a:endParaRPr lang="ru-RU" sz="2400" b="1" dirty="0" smtClean="0">
              <a:solidFill>
                <a:schemeClr val="bg2">
                  <a:lumMod val="75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761773" y="3182361"/>
            <a:ext cx="3379060" cy="91910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i="1" dirty="0">
                <a:ln>
                  <a:solidFill>
                    <a:srgbClr val="002060"/>
                  </a:solidFill>
                </a:ln>
                <a:solidFill>
                  <a:srgbClr val="1F497D">
                    <a:lumMod val="75000"/>
                  </a:srgbClr>
                </a:solidFill>
                <a:ea typeface="+mj-ea"/>
                <a:cs typeface="+mj-cs"/>
              </a:rPr>
              <a:t>традиционные</a:t>
            </a:r>
            <a:endParaRPr lang="ru-RU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1533" y="228868"/>
            <a:ext cx="1789945" cy="23444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848251">
            <a:off x="-10928" y="4484007"/>
            <a:ext cx="2651204" cy="14171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83176">
            <a:off x="7052409" y="2814442"/>
            <a:ext cx="1972313" cy="17085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595169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481028"/>
            <a:ext cx="4320480" cy="1537237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4000" b="1" i="1" dirty="0" smtClean="0">
                <a:solidFill>
                  <a:schemeClr val="bg2">
                    <a:lumMod val="75000"/>
                  </a:schemeClr>
                </a:solidFill>
                <a:latin typeface="+mj-lt"/>
              </a:rPr>
              <a:t>Нетрадиционные </a:t>
            </a:r>
            <a:r>
              <a:rPr lang="ru-RU" sz="4000" b="1" i="1" dirty="0" smtClean="0">
                <a:solidFill>
                  <a:schemeClr val="bg2">
                    <a:lumMod val="75000"/>
                  </a:schemeClr>
                </a:solidFill>
                <a:latin typeface="+mj-lt"/>
              </a:rPr>
              <a:t>формы:</a:t>
            </a:r>
            <a:r>
              <a:rPr lang="ru-RU" sz="4000" b="1" i="1" dirty="0" smtClean="0">
                <a:solidFill>
                  <a:schemeClr val="bg2">
                    <a:lumMod val="75000"/>
                  </a:schemeClr>
                </a:solidFill>
                <a:latin typeface="Comic Sans MS" pitchFamily="66" charset="0"/>
              </a:rPr>
              <a:t> </a:t>
            </a:r>
            <a:endParaRPr lang="ru-RU" sz="4000" b="1" i="1" dirty="0">
              <a:solidFill>
                <a:schemeClr val="bg2">
                  <a:lumMod val="75000"/>
                </a:schemeClr>
              </a:solidFill>
              <a:latin typeface="Comic Sans MS" pitchFamily="66" charset="0"/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4090" y="184547"/>
            <a:ext cx="3299897" cy="19607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2018266"/>
            <a:ext cx="3330511" cy="19789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50640" y="4172792"/>
            <a:ext cx="3353347" cy="1992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4120150"/>
            <a:ext cx="3251521" cy="19320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5304007" y="414303"/>
            <a:ext cx="3021434" cy="15788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15000"/>
              </a:lnSpc>
              <a:spcAft>
                <a:spcPts val="1000"/>
              </a:spcAft>
            </a:pPr>
            <a:r>
              <a:rPr lang="ru-RU" sz="2800" b="1" dirty="0">
                <a:solidFill>
                  <a:schemeClr val="bg2">
                    <a:lumMod val="75000"/>
                  </a:schemeClr>
                </a:solidFill>
                <a:latin typeface="Comic Sans MS" pitchFamily="66" charset="0"/>
                <a:ea typeface="Calibri"/>
                <a:cs typeface="Times New Roman"/>
              </a:rPr>
              <a:t>Презентации семейного опыта </a:t>
            </a:r>
            <a:endParaRPr lang="ru-RU" dirty="0">
              <a:solidFill>
                <a:schemeClr val="bg2">
                  <a:lumMod val="75000"/>
                </a:schemeClr>
              </a:solidFill>
              <a:ea typeface="Calibri"/>
              <a:cs typeface="Times New Roman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662469" y="1993197"/>
            <a:ext cx="2852079" cy="4912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15000"/>
              </a:lnSpc>
              <a:spcAft>
                <a:spcPts val="1000"/>
              </a:spcAft>
            </a:pPr>
            <a:r>
              <a:rPr lang="ru-RU" sz="2400" b="1" dirty="0" smtClean="0">
                <a:solidFill>
                  <a:schemeClr val="bg2">
                    <a:lumMod val="75000"/>
                  </a:schemeClr>
                </a:solidFill>
                <a:latin typeface="Comic Sans MS" pitchFamily="66" charset="0"/>
                <a:ea typeface="Calibri"/>
                <a:cs typeface="Times New Roman"/>
              </a:rPr>
              <a:t> </a:t>
            </a:r>
            <a:endParaRPr lang="ru-RU" sz="1600" dirty="0">
              <a:solidFill>
                <a:schemeClr val="bg2">
                  <a:lumMod val="75000"/>
                </a:schemeClr>
              </a:solidFill>
              <a:ea typeface="Calibri"/>
              <a:cs typeface="Times New Roman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193793" y="2315239"/>
            <a:ext cx="274210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chemeClr val="bg2">
                    <a:lumMod val="75000"/>
                  </a:schemeClr>
                </a:solidFill>
                <a:latin typeface="Comic Sans MS" pitchFamily="66" charset="0"/>
                <a:ea typeface="Calibri"/>
                <a:cs typeface="Times New Roman"/>
              </a:rPr>
              <a:t>Вечера вопросов и </a:t>
            </a:r>
            <a:r>
              <a:rPr lang="ru-RU" sz="2800" b="1" dirty="0" smtClean="0">
                <a:solidFill>
                  <a:schemeClr val="bg2">
                    <a:lumMod val="75000"/>
                  </a:schemeClr>
                </a:solidFill>
                <a:latin typeface="Comic Sans MS" pitchFamily="66" charset="0"/>
                <a:ea typeface="Calibri"/>
                <a:cs typeface="Times New Roman"/>
              </a:rPr>
              <a:t>ответов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5307114" y="4650344"/>
            <a:ext cx="2795656" cy="10495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15000"/>
              </a:lnSpc>
              <a:spcBef>
                <a:spcPct val="20000"/>
              </a:spcBef>
            </a:pPr>
            <a:r>
              <a:rPr lang="ru-RU" sz="2800" b="1" dirty="0">
                <a:solidFill>
                  <a:schemeClr val="bg2">
                    <a:lumMod val="75000"/>
                  </a:schemeClr>
                </a:solidFill>
                <a:latin typeface="Comic Sans MS" pitchFamily="66" charset="0"/>
                <a:ea typeface="Calibri"/>
                <a:cs typeface="Times New Roman"/>
              </a:rPr>
              <a:t>Родительский ринг</a:t>
            </a:r>
            <a:r>
              <a:rPr lang="ru-RU" sz="2800" dirty="0">
                <a:solidFill>
                  <a:schemeClr val="bg2">
                    <a:lumMod val="75000"/>
                  </a:schemeClr>
                </a:solidFill>
                <a:latin typeface="Comic Sans MS" pitchFamily="66" charset="0"/>
                <a:ea typeface="Calibri"/>
                <a:cs typeface="Times New Roman"/>
              </a:rPr>
              <a:t> 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989564" y="4650344"/>
            <a:ext cx="3150565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chemeClr val="bg2">
                    <a:lumMod val="75000"/>
                  </a:schemeClr>
                </a:solidFill>
                <a:latin typeface="Comic Sans MS" pitchFamily="66" charset="0"/>
                <a:ea typeface="Calibri"/>
                <a:cs typeface="Times New Roman"/>
              </a:rPr>
              <a:t>Родительский клуб</a:t>
            </a:r>
            <a:r>
              <a:rPr lang="ru-RU" sz="2800" dirty="0">
                <a:solidFill>
                  <a:schemeClr val="bg2">
                    <a:lumMod val="75000"/>
                  </a:schemeClr>
                </a:solidFill>
                <a:latin typeface="Comic Sans MS" pitchFamily="66" charset="0"/>
                <a:ea typeface="Calibri"/>
                <a:cs typeface="Times New Roman"/>
              </a:rPr>
              <a:t> </a:t>
            </a:r>
            <a:endParaRPr lang="ru-RU" sz="1200" dirty="0">
              <a:solidFill>
                <a:schemeClr val="bg2">
                  <a:lumMod val="75000"/>
                </a:schemeClr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96454" y="2197942"/>
            <a:ext cx="3328987" cy="1974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5304007" y="2708313"/>
            <a:ext cx="266429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800" b="1" dirty="0">
                <a:solidFill>
                  <a:srgbClr val="1F497D">
                    <a:lumMod val="75000"/>
                  </a:srgbClr>
                </a:solidFill>
                <a:latin typeface="Comic Sans MS" pitchFamily="66" charset="0"/>
                <a:ea typeface="Calibri"/>
                <a:cs typeface="Times New Roman"/>
              </a:rPr>
              <a:t>Родительские чтения</a:t>
            </a:r>
            <a:r>
              <a:rPr lang="ru-RU" sz="2800" dirty="0">
                <a:solidFill>
                  <a:srgbClr val="1F497D">
                    <a:lumMod val="75000"/>
                  </a:srgbClr>
                </a:solidFill>
                <a:latin typeface="Comic Sans MS" pitchFamily="66" charset="0"/>
                <a:ea typeface="Calibri"/>
                <a:cs typeface="Times New Roman"/>
              </a:rPr>
              <a:t> </a:t>
            </a:r>
            <a:endParaRPr lang="ru-RU" sz="1600" dirty="0">
              <a:solidFill>
                <a:srgbClr val="1F497D">
                  <a:lumMod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16372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/>
          <a:lstStyle/>
          <a:p>
            <a:r>
              <a:rPr lang="ru-RU" dirty="0">
                <a:ln>
                  <a:solidFill>
                    <a:srgbClr val="002060"/>
                  </a:solidFill>
                </a:ln>
                <a:solidFill>
                  <a:srgbClr val="4F81BD">
                    <a:lumMod val="75000"/>
                  </a:srgbClr>
                </a:solidFill>
              </a:rPr>
              <a:t>Нетрадиционные формы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79512" y="908720"/>
            <a:ext cx="8659210" cy="27689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15000"/>
              </a:lnSpc>
              <a:spcAft>
                <a:spcPts val="1000"/>
              </a:spcAft>
            </a:pPr>
            <a:r>
              <a:rPr lang="ru-RU" sz="3200" b="1" dirty="0" smtClean="0">
                <a:latin typeface="Comic Sans MS" pitchFamily="66" charset="0"/>
                <a:ea typeface="Calibri"/>
                <a:cs typeface="Times New Roman"/>
              </a:rPr>
              <a:t>Презентации </a:t>
            </a:r>
            <a:r>
              <a:rPr lang="ru-RU" sz="3200" b="1" dirty="0">
                <a:latin typeface="Comic Sans MS" pitchFamily="66" charset="0"/>
                <a:ea typeface="Calibri"/>
                <a:cs typeface="Times New Roman"/>
              </a:rPr>
              <a:t>семейного опыта </a:t>
            </a:r>
            <a:endParaRPr lang="ru-RU" sz="2000" dirty="0" smtClean="0">
              <a:ea typeface="Calibri"/>
              <a:cs typeface="Times New Roman"/>
            </a:endParaRPr>
          </a:p>
          <a:p>
            <a:pPr lvl="0">
              <a:lnSpc>
                <a:spcPct val="115000"/>
              </a:lnSpc>
              <a:spcAft>
                <a:spcPts val="1000"/>
              </a:spcAft>
            </a:pPr>
            <a:r>
              <a:rPr lang="ru-RU" sz="2800" b="1" dirty="0" smtClean="0">
                <a:solidFill>
                  <a:srgbClr val="FFFF00"/>
                </a:solidFill>
                <a:ea typeface="Calibri"/>
                <a:cs typeface="Times New Roman"/>
              </a:rPr>
              <a:t>Форма для распространения опыта благополучных семей. Транслируется </a:t>
            </a:r>
            <a:r>
              <a:rPr lang="ru-RU" sz="2800" b="1" dirty="0">
                <a:solidFill>
                  <a:srgbClr val="FFFF00"/>
                </a:solidFill>
                <a:ea typeface="Calibri"/>
                <a:cs typeface="Times New Roman"/>
              </a:rPr>
              <a:t>свой положительный опыт в решении некоторых вопросов, касающихся  детско-родительских отношений.</a:t>
            </a:r>
            <a:r>
              <a:rPr lang="ru-RU" sz="2000" b="1" dirty="0" smtClean="0">
                <a:solidFill>
                  <a:schemeClr val="bg2"/>
                </a:solidFill>
                <a:ea typeface="Calibri"/>
                <a:cs typeface="Times New Roman"/>
              </a:rPr>
              <a:t> </a:t>
            </a:r>
            <a:endParaRPr lang="ru-RU" sz="1600" b="1" dirty="0">
              <a:solidFill>
                <a:schemeClr val="bg2"/>
              </a:solidFill>
              <a:ea typeface="Calibri"/>
              <a:cs typeface="Times New Roman"/>
            </a:endParaRPr>
          </a:p>
        </p:txBody>
      </p:sp>
      <p:pic>
        <p:nvPicPr>
          <p:cNvPr id="3074" name="Picture 2" descr="D:\100PHOTO\с фото\октябрь 2013\DSC_0463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2436" r="10729"/>
          <a:stretch/>
        </p:blipFill>
        <p:spPr bwMode="auto">
          <a:xfrm rot="1129196">
            <a:off x="2639650" y="3847001"/>
            <a:ext cx="2471062" cy="24582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D:\100PHOTO\с фото\уроки у 1 в\DSC_002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4945" y="4011509"/>
            <a:ext cx="3950658" cy="26267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111"/>
          <a:stretch/>
        </p:blipFill>
        <p:spPr bwMode="auto">
          <a:xfrm rot="20646227">
            <a:off x="348898" y="3943011"/>
            <a:ext cx="2644156" cy="22393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586010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Родительские чтения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>
                <a:solidFill>
                  <a:srgbClr val="FFFF00"/>
                </a:solidFill>
              </a:rPr>
              <a:t>Анализ литературы, с помощью которых родители могли бы найти ответ на волнующие вопросы.</a:t>
            </a:r>
            <a:endParaRPr lang="ru-RU" dirty="0">
              <a:solidFill>
                <a:srgbClr val="FFFF00"/>
              </a:solidFill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3585933"/>
            <a:ext cx="1839548" cy="2833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88" y="3237552"/>
            <a:ext cx="1937606" cy="28981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8264" y="3156586"/>
            <a:ext cx="2017998" cy="29865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4362" y="3237552"/>
            <a:ext cx="1769126" cy="28981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3585590"/>
            <a:ext cx="1905000" cy="275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871140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689</TotalTime>
  <Words>384</Words>
  <Application>Microsoft Office PowerPoint</Application>
  <PresentationFormat>Экран (4:3)</PresentationFormat>
  <Paragraphs>65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Презентация PowerPoint</vt:lpstr>
      <vt:lpstr>Презентация PowerPoint</vt:lpstr>
      <vt:lpstr>   </vt:lpstr>
      <vt:lpstr>Цель проекта  Помочь родителям правильно выстроить свои взаимоотношения с детьми, что будет способствовать полноценному развитию ребенка и позитивной самореализации в обществе.  </vt:lpstr>
      <vt:lpstr>Задачи проекта   </vt:lpstr>
      <vt:lpstr>Структура работы предусматривает встречи  в форме:   </vt:lpstr>
      <vt:lpstr>Презентация PowerPoint</vt:lpstr>
      <vt:lpstr>Нетрадиционные формы</vt:lpstr>
      <vt:lpstr>Родительские чтения</vt:lpstr>
      <vt:lpstr>Презентация PowerPoint</vt:lpstr>
      <vt:lpstr>Презентация PowerPoint</vt:lpstr>
      <vt:lpstr>Презентация PowerPoint</vt:lpstr>
      <vt:lpstr>Диагностики </vt:lpstr>
      <vt:lpstr>  Ожидаемые результаты  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Родительский университет</dc:title>
  <dc:creator>Камиловна</dc:creator>
  <cp:lastModifiedBy>Камиловна</cp:lastModifiedBy>
  <cp:revision>56</cp:revision>
  <dcterms:created xsi:type="dcterms:W3CDTF">2016-03-08T11:23:00Z</dcterms:created>
  <dcterms:modified xsi:type="dcterms:W3CDTF">2016-04-14T21:29:33Z</dcterms:modified>
</cp:coreProperties>
</file>