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0" r:id="rId3"/>
    <p:sldId id="262" r:id="rId4"/>
    <p:sldId id="265" r:id="rId5"/>
    <p:sldId id="282" r:id="rId6"/>
    <p:sldId id="261" r:id="rId7"/>
    <p:sldId id="263" r:id="rId8"/>
    <p:sldId id="268" r:id="rId9"/>
    <p:sldId id="269" r:id="rId10"/>
    <p:sldId id="270" r:id="rId11"/>
    <p:sldId id="283" r:id="rId12"/>
    <p:sldId id="266" r:id="rId13"/>
    <p:sldId id="284" r:id="rId14"/>
    <p:sldId id="259" r:id="rId15"/>
    <p:sldId id="267" r:id="rId16"/>
    <p:sldId id="286" r:id="rId17"/>
    <p:sldId id="272" r:id="rId18"/>
    <p:sldId id="274" r:id="rId19"/>
    <p:sldId id="273" r:id="rId20"/>
    <p:sldId id="276" r:id="rId21"/>
    <p:sldId id="281" r:id="rId22"/>
    <p:sldId id="275" r:id="rId23"/>
    <p:sldId id="287" r:id="rId24"/>
    <p:sldId id="277" r:id="rId25"/>
    <p:sldId id="279" r:id="rId26"/>
    <p:sldId id="264" r:id="rId27"/>
    <p:sldId id="288" r:id="rId28"/>
    <p:sldId id="290" r:id="rId29"/>
    <p:sldId id="289" r:id="rId30"/>
    <p:sldId id="271" r:id="rId31"/>
    <p:sldId id="28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00"/>
    <a:srgbClr val="FFCC99"/>
    <a:srgbClr val="FFFFFF"/>
    <a:srgbClr val="000000"/>
    <a:srgbClr val="FFCC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1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95EFBD9-3CCE-4836-A4EF-41E0FABC26ED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B53D45-CD9C-431C-946C-B8AB99FF9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3288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http://www.kostyor.ru/archives/10-11/images10-11/nouvel_sm.jpg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http://2.bp.blogspot.com/-zj_X5ZxhbqI/T88oxtUYhfI/AAAAAAAACkA/HhpAlEmNN3w/s1600/8.jpg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http://static.freepik.com/free-photo/the-old-paper-and-quill-pen-vector-material_15-2179.jpg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http://img01.chitalnya.ru/upload2/514/bdeadce404f2cce1da675e86b6e52a98.jpg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CB6DFC-0D93-4EC8-AC8A-4B5BB684A31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http://www.tunnel.ru/i/attachments/1/1351107807227202_large.jpg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>
                <a:latin typeface="Arial" charset="0"/>
                <a:cs typeface="Arial" charset="0"/>
              </a:rPr>
              <a:t>Такой подход помогает ребятам полюбить литературу англоязычных стран, сравнить ее с русской литературой, преодолеть страх перед чтением литературных произведений в оригинале и закладывает основу будущему самостоятельному чтению и развитию. 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9F785C-1EFA-454A-A0B4-B8D32046A6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b="1" smtClean="0"/>
              <a:t> Принцип коммуникативной направленности</a:t>
            </a:r>
            <a:r>
              <a:rPr lang="ru-RU" smtClean="0"/>
              <a:t> - данный принцип является ведущим, т.к. результатом обучения иностранному языку является формирование навыков и умений пользования языком как средством общения, этот принцип предполагает создание условий для речемыслительной активности.</a:t>
            </a:r>
          </a:p>
          <a:p>
            <a:pPr>
              <a:spcBef>
                <a:spcPct val="0"/>
              </a:spcBef>
            </a:pPr>
            <a:r>
              <a:rPr lang="ru-RU" smtClean="0"/>
              <a:t> </a:t>
            </a:r>
            <a:r>
              <a:rPr lang="ru-RU" b="1" smtClean="0"/>
              <a:t>Принцип</a:t>
            </a:r>
            <a:r>
              <a:rPr lang="ru-RU" smtClean="0"/>
              <a:t> </a:t>
            </a:r>
            <a:r>
              <a:rPr lang="ru-RU" b="1" smtClean="0"/>
              <a:t>наглядности – </a:t>
            </a:r>
            <a:r>
              <a:rPr lang="ru-RU" smtClean="0"/>
              <a:t>всегда был важнейшим принципом в изучении иностранного языка детьми дошкольного возраста, т.к. овладение материалом начинается с чувственного восприятия или с привлечением воспринятого ранее и имеющегося в опыте.</a:t>
            </a:r>
          </a:p>
          <a:p>
            <a:pPr>
              <a:spcBef>
                <a:spcPct val="0"/>
              </a:spcBef>
            </a:pPr>
            <a:r>
              <a:rPr lang="ru-RU" b="1" smtClean="0"/>
              <a:t>Принцип доступности и посильности - </a:t>
            </a:r>
            <a:r>
              <a:rPr lang="ru-RU" smtClean="0"/>
              <a:t>В обучении английскому языку с первых шагов обеспечивается доступность и посильность образовательной деятельности. Применение этого принципа требует, чтобы непосредственно образовательная деятельность осуществлялась на уровне возможностей детей, чтобы, они не испытывали непреодолимые или с трудом преодолимые трудности.</a:t>
            </a:r>
          </a:p>
          <a:p>
            <a:pPr>
              <a:spcBef>
                <a:spcPct val="0"/>
              </a:spcBef>
            </a:pPr>
            <a:r>
              <a:rPr lang="ru-RU" b="1" smtClean="0"/>
              <a:t>Принцип индивидуального подхода</a:t>
            </a:r>
            <a:r>
              <a:rPr lang="ru-RU" smtClean="0"/>
              <a:t> - Индивидуальность при изучении иностранного языка основана на хорошем знании возрастных особенностей детей,  что каждый из них может, к чему ребёнок проявляет особый интерес, с кем каждый из них дружит, что очень важно, например, при организации </a:t>
            </a: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3A8279-BE1E-4743-A99A-9DD5ED2C7A4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http://3.bp.blogspot.com/-t1iPiNblT6A/TeX7HoO3BrI/AAAAAAAAATM/_VC_SQjb23A/s1600/Children_Day_vector_wallpaper_0168005s.jpg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http://www.hobbybooks.ru/files/2012/09/5917_1287057924-215x240.jpg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F4CAEC-E9C2-4FAD-8AC5-C24C914B03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smtClean="0">
                <a:latin typeface="Arial" charset="0"/>
                <a:cs typeface="Arial" charset="0"/>
              </a:rPr>
              <a:t>В основной школе привлекаем  </a:t>
            </a:r>
            <a:r>
              <a:rPr lang="ru-RU" b="1" smtClean="0">
                <a:latin typeface="Arial" charset="0"/>
                <a:cs typeface="Arial" charset="0"/>
              </a:rPr>
              <a:t>лимерики</a:t>
            </a:r>
            <a:r>
              <a:rPr lang="ru-RU" smtClean="0">
                <a:latin typeface="Arial" charset="0"/>
                <a:cs typeface="Arial" charset="0"/>
              </a:rPr>
              <a:t>, известные с давних пор короткие песенки, которые по традиции связывают с ирландским  городом Лимериком.</a:t>
            </a:r>
          </a:p>
          <a:p>
            <a:pPr>
              <a:spcBef>
                <a:spcPct val="0"/>
              </a:spcBef>
            </a:pPr>
            <a:r>
              <a:rPr lang="ru-RU" smtClean="0">
                <a:latin typeface="Arial" charset="0"/>
                <a:cs typeface="Arial" charset="0"/>
              </a:rPr>
              <a:t> </a:t>
            </a:r>
            <a:r>
              <a:rPr lang="en-US" smtClean="0"/>
              <a:t>http://mob.hotline.ua/img/bx/67/54_1.jpg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http://bigben.su/content/news/250/517412ee068a9cf15192e759fa6ada59_big.png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в первой строчке лимерика описывается, кто и где жил да был; </a:t>
            </a:r>
          </a:p>
          <a:p>
            <a:pPr>
              <a:spcBef>
                <a:spcPct val="0"/>
              </a:spcBef>
            </a:pPr>
            <a:r>
              <a:rPr lang="ru-RU" smtClean="0"/>
              <a:t>вторая строчка знакомит с какой-то интересной особенностью героя; </a:t>
            </a:r>
          </a:p>
          <a:p>
            <a:pPr>
              <a:spcBef>
                <a:spcPct val="0"/>
              </a:spcBef>
            </a:pPr>
            <a:r>
              <a:rPr lang="ru-RU" smtClean="0"/>
              <a:t>третья и четвертая строчки – самые короткие – рассказывают о неожиданных и подчас невероятных событиях, произошедших с этим героем; </a:t>
            </a:r>
          </a:p>
          <a:p>
            <a:pPr>
              <a:spcBef>
                <a:spcPct val="0"/>
              </a:spcBef>
            </a:pPr>
            <a:r>
              <a:rPr lang="ru-RU" smtClean="0"/>
              <a:t>пятая строка почти полностью повторяет первую;</a:t>
            </a:r>
          </a:p>
          <a:p>
            <a:pPr>
              <a:spcBef>
                <a:spcPct val="0"/>
              </a:spcBef>
            </a:pPr>
            <a:r>
              <a:rPr lang="ru-RU" smtClean="0"/>
              <a:t>рифма в лимериках строго фиксирована: первая и вторая строки рифмуются с пятой строкой, а третья – с четвёртой.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http://www.proza.ru/pics/2010/01/05/1154.jpg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http://funnyenglish.su/wp-content/uploads/2013/03/Limeriki--300x151.jpg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C6AA14-FBB9-42E7-9D31-1C86D18191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smtClean="0">
                <a:latin typeface="Arial" charset="0"/>
                <a:cs typeface="Arial" charset="0"/>
              </a:rPr>
              <a:t>В основной школе привлекаем  </a:t>
            </a:r>
            <a:r>
              <a:rPr lang="ru-RU" b="1" smtClean="0">
                <a:latin typeface="Arial" charset="0"/>
                <a:cs typeface="Arial" charset="0"/>
              </a:rPr>
              <a:t>лимерики</a:t>
            </a:r>
            <a:r>
              <a:rPr lang="ru-RU" smtClean="0">
                <a:latin typeface="Arial" charset="0"/>
                <a:cs typeface="Arial" charset="0"/>
              </a:rPr>
              <a:t>, известные с давних пор короткие песенки, которые по традиции связывают с ирландским  городом Лимериком.</a:t>
            </a:r>
          </a:p>
          <a:p>
            <a:pPr>
              <a:spcBef>
                <a:spcPct val="0"/>
              </a:spcBef>
            </a:pPr>
            <a:r>
              <a:rPr lang="ru-RU" smtClean="0">
                <a:latin typeface="Arial" charset="0"/>
                <a:cs typeface="Arial" charset="0"/>
              </a:rPr>
              <a:t> </a:t>
            </a:r>
            <a:r>
              <a:rPr lang="en-US" smtClean="0"/>
              <a:t>http://mob.hotline.ua/img/bx/67/54_1.jpg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http://bigben.su/content/news/250/517412ee068a9cf15192e759fa6ada59_big.png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в первой строчке лимерика описывается, кто и где жил да был; </a:t>
            </a:r>
          </a:p>
          <a:p>
            <a:pPr>
              <a:spcBef>
                <a:spcPct val="0"/>
              </a:spcBef>
            </a:pPr>
            <a:r>
              <a:rPr lang="ru-RU" smtClean="0"/>
              <a:t>вторая строчка знакомит с какой-то интересной особенностью героя; </a:t>
            </a:r>
          </a:p>
          <a:p>
            <a:pPr>
              <a:spcBef>
                <a:spcPct val="0"/>
              </a:spcBef>
            </a:pPr>
            <a:r>
              <a:rPr lang="ru-RU" smtClean="0"/>
              <a:t>третья и четвертая строчки – самые короткие – рассказывают о неожиданных и подчас невероятных событиях, произошедших с этим героем; </a:t>
            </a:r>
          </a:p>
          <a:p>
            <a:pPr>
              <a:spcBef>
                <a:spcPct val="0"/>
              </a:spcBef>
            </a:pPr>
            <a:r>
              <a:rPr lang="ru-RU" smtClean="0"/>
              <a:t>пятая строка почти полностью повторяет первую;</a:t>
            </a:r>
          </a:p>
          <a:p>
            <a:pPr>
              <a:spcBef>
                <a:spcPct val="0"/>
              </a:spcBef>
            </a:pPr>
            <a:r>
              <a:rPr lang="ru-RU" smtClean="0"/>
              <a:t>рифма в лимериках строго фиксирована: первая и вторая строки рифмуются с пятой строкой, а третья – с четвёртой.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http://www.proza.ru/pics/2010/01/05/1154.jpg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http://funnyenglish.su/wp-content/uploads/2013/03/Limeriki--300x151.jpg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AA3834-DA54-45FF-BC3C-9650FD12727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http://sch-yuri.ru/pdfs/reading-profit-pleasure.pdf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http://pedagogland.ru/wp-content/uploads/2012/06/hein-piet.jpg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http://www.nkj.ru/upload/iblock/0f6e998e1e27f4dcfb778ec6c2b3dcbb.jpg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http://www.char.ru/books/2154245_Izbrannye_gruki.jpg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http://img-fotki.yandex.ru/get/4107/svetikhr.57/0_20a6d_9b3e6649_M.jpg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64E82E-56A1-436E-BCBE-16FD2B96DD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http://cs403319.vk.me/v403319194/2878/gM1LR-RqYIs.jpg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AAD93E-C08F-4FA7-B6B7-9E1DE9E773D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http://www.famouspeopleinfo.com/wp-content/uploads/2011/10/William-Wordsworth-2.jpg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http://gaid.in.ua/wp-content/uploads/2011/04/dolina_narcysov-300x225.jpg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http://www.stihi.ru/pics/2008/01/28/1415.jpg</a:t>
            </a: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BB99C2-5315-4C5C-AAC1-872080EE2A0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http://www.zanimatika.ru/myimages/somefantasy.jpg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«Эльфхен» (11-словие) , стихотворение, состоящее из 11 слов, расположенных на пяти строчках:</a:t>
            </a:r>
            <a:br>
              <a:rPr lang="ru-RU" smtClean="0"/>
            </a:br>
            <a:r>
              <a:rPr lang="ru-RU" smtClean="0"/>
              <a:t>1 строка – цвет (прилагательное) ;</a:t>
            </a:r>
            <a:br>
              <a:rPr lang="ru-RU" smtClean="0"/>
            </a:br>
            <a:r>
              <a:rPr lang="ru-RU" smtClean="0"/>
              <a:t>2 строка – о чем пишу (прилагательное + существительное) ;</a:t>
            </a:r>
            <a:br>
              <a:rPr lang="ru-RU" smtClean="0"/>
            </a:br>
            <a:r>
              <a:rPr lang="ru-RU" smtClean="0"/>
              <a:t>3 строка – раскрытие темы в трех словах;</a:t>
            </a:r>
            <a:br>
              <a:rPr lang="ru-RU" smtClean="0"/>
            </a:br>
            <a:r>
              <a:rPr lang="ru-RU" smtClean="0"/>
              <a:t>4 строка – о себе (4слова) ;</a:t>
            </a:r>
            <a:br>
              <a:rPr lang="ru-RU" smtClean="0"/>
            </a:br>
            <a:r>
              <a:rPr lang="ru-RU" smtClean="0"/>
              <a:t>5 строка- результат, вывод. 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95671D-10C5-483B-8622-5F2159A07C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http://www.zanimatika.ru/myimages/somefantasy.jpg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«Эльфхен» (11-словие) , стихотворение, состоящее из 11 слов, расположенных на пяти строчках:</a:t>
            </a:r>
            <a:br>
              <a:rPr lang="ru-RU" smtClean="0"/>
            </a:br>
            <a:r>
              <a:rPr lang="ru-RU" smtClean="0"/>
              <a:t>1 строка – цвет (прилагательное) ;</a:t>
            </a:r>
            <a:br>
              <a:rPr lang="ru-RU" smtClean="0"/>
            </a:br>
            <a:r>
              <a:rPr lang="ru-RU" smtClean="0"/>
              <a:t>2 строка – о чем пишу (прилагательное + существительное) ;</a:t>
            </a:r>
            <a:br>
              <a:rPr lang="ru-RU" smtClean="0"/>
            </a:br>
            <a:r>
              <a:rPr lang="ru-RU" smtClean="0"/>
              <a:t>3 строка – раскрытие темы в трех словах;</a:t>
            </a:r>
            <a:br>
              <a:rPr lang="ru-RU" smtClean="0"/>
            </a:br>
            <a:r>
              <a:rPr lang="ru-RU" smtClean="0"/>
              <a:t>4 строка – о себе (4слова) ;</a:t>
            </a:r>
            <a:br>
              <a:rPr lang="ru-RU" smtClean="0"/>
            </a:br>
            <a:r>
              <a:rPr lang="ru-RU" smtClean="0"/>
              <a:t>5 строка- результат, вывод. 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B2C30B-D3DB-4091-9E1E-BA486134213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http://2.bp.blogspot.com/-zj_X5ZxhbqI/T88oxtUYhfI/AAAAAAAACkA/HhpAlEmNN3w/s1600/8.jpg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http://static.freepik.com/free-photo/the-old-paper-and-quill-pen-vector-material_15-2179.jpg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http://img01.chitalnya.ru/upload2/514/bdeadce404f2cce1da675e86b6e52a98.jpg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C3FE6E-C105-4A1D-BF47-FB9E6249F07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http://www.ic21.ru/images/jpn_04a.gif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smtClean="0"/>
              <a:t>http://www.krshna.me/wp-content/uploads/2011/10/write-haiku.jpg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148396-97CD-4F46-B67E-2CA12D60F4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http://www.medalsgonemissing.com/gallery/wales-flag.jpg</a:t>
            </a:r>
          </a:p>
          <a:p>
            <a:pPr>
              <a:spcBef>
                <a:spcPct val="0"/>
              </a:spcBef>
            </a:pPr>
            <a:r>
              <a:rPr lang="en-US" smtClean="0"/>
              <a:t>http://4fkjxm1bitfb1nn5cs27qrgn.wpengine.netdna-cdn.com/wp-content/uploads/Caernarfon-Castle-in-Wales-by-Jim-Richardson-300x200.jpg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6A17E6-9155-4DBF-9F91-06E19E9C65E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81FE72-2588-4F79-B9B4-6FEDF65EF4E3}" type="slidenum">
              <a:rPr lang="ru-RU" alt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 altLang="ru-RU">
              <a:latin typeface="Arial" charset="0"/>
            </a:endParaRPr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file:///D:/%D0%9E%D0%BF%D0%B5%D1%80%D0%B0%D1%82%D0%B8%D0%B2%D0%BD%D1%8B%D0%B5%20%D0%BC%D0%B0%D1%82-%D0%BB%D1%8B/England/north%20of%20England/%D0%A0%D0%B5%D0%B7%D1%83%D0%BB%D1%8C%D1%82%D0%B0%D1%82%20%D0%BF%D0%BE%D0%B8%D1%81%D0%BA%D0%B0%20Google%20%D0%B4%D0%BB%D1%8F%20http--www_chromavision_co_uk-yt-assets-photos-york_miclgatebar_jpg.htm</a:t>
            </a:r>
          </a:p>
          <a:p>
            <a:pPr>
              <a:spcBef>
                <a:spcPct val="0"/>
              </a:spcBef>
            </a:pPr>
            <a:r>
              <a:rPr lang="ru-RU" altLang="ru-RU" smtClean="0"/>
              <a:t>http://en.wikipedia.org/wiki/Northern_England</a:t>
            </a:r>
          </a:p>
          <a:p>
            <a:pPr>
              <a:spcBef>
                <a:spcPct val="0"/>
              </a:spcBef>
            </a:pPr>
            <a:r>
              <a:rPr lang="ru-RU" altLang="ru-RU" smtClean="0"/>
              <a:t>http://www.visitenc.com/</a:t>
            </a:r>
          </a:p>
          <a:p>
            <a:pPr>
              <a:spcBef>
                <a:spcPct val="0"/>
              </a:spcBef>
            </a:pPr>
            <a:r>
              <a:rPr lang="ru-RU" altLang="ru-RU" smtClean="0"/>
              <a:t>http://www.visitbritain.com.ru/destinations/england/englands-north-country/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http://thumbs.dreamstime.com/z/graduate-girl-2553157.jpg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http</a:t>
            </a:r>
            <a:r>
              <a:rPr lang="en-US" dirty="0"/>
              <a:t>://www.zanimatika.ru/myimages/lie.jpg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Однажды </a:t>
            </a:r>
            <a:r>
              <a:rPr lang="x-none" smtClean="0"/>
              <a:t>«</a:t>
            </a:r>
            <a:r>
              <a:rPr lang="ru-RU" dirty="0" smtClean="0"/>
              <a:t>М</a:t>
            </a:r>
            <a:r>
              <a:rPr lang="x-none" smtClean="0"/>
              <a:t>удрец напомнил учителю, что тот должен сделать ребенка крылатым.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</a:t>
            </a:r>
            <a:r>
              <a:rPr lang="x-none" smtClean="0"/>
              <a:t>Как </a:t>
            </a:r>
            <a:r>
              <a:rPr lang="ru-RU" dirty="0" smtClean="0"/>
              <a:t>я </a:t>
            </a:r>
            <a:r>
              <a:rPr lang="x-none" smtClean="0"/>
              <a:t>сделаю его крылатым, если я сам хожу по земле? - изумился педагог.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mtClean="0"/>
              <a:t>Но спустя некоторое время </a:t>
            </a:r>
            <a:r>
              <a:rPr lang="ru-RU" dirty="0" err="1" smtClean="0"/>
              <a:t>Му</a:t>
            </a:r>
            <a:r>
              <a:rPr lang="x-none" smtClean="0"/>
              <a:t>дрец увидел, как по небу летит мальчик, а за ним еле поспевает крылатый учитель. Они спустились к </a:t>
            </a:r>
            <a:r>
              <a:rPr lang="ru-RU" dirty="0" smtClean="0"/>
              <a:t>М</a:t>
            </a:r>
            <a:r>
              <a:rPr lang="x-none" smtClean="0"/>
              <a:t>удрецу, и учитель начал расхваливать крылья мальчика, любовно гладя их руками.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</a:t>
            </a:r>
            <a:r>
              <a:rPr lang="x-none" smtClean="0"/>
              <a:t>Но твои крылья нравятся мне больше! - сказал мудрец педагогу».</a:t>
            </a:r>
            <a:endParaRPr lang="ru-RU" dirty="0" smtClean="0"/>
          </a:p>
          <a:p>
            <a:pPr indent="4664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(</a:t>
            </a:r>
            <a:r>
              <a:rPr lang="x-none" smtClean="0"/>
              <a:t>Ш.Амонашвили</a:t>
            </a:r>
            <a:r>
              <a:rPr lang="ru-RU" dirty="0" smtClean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75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DF0199-F4C7-4060-9C86-CDE473DBD48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http://www.zanimatika.ru/myimages/lie.jpg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Однажды </a:t>
            </a:r>
            <a:r>
              <a:rPr lang="x-none" smtClean="0"/>
              <a:t>«</a:t>
            </a:r>
            <a:r>
              <a:rPr lang="ru-RU" dirty="0" smtClean="0"/>
              <a:t>М</a:t>
            </a:r>
            <a:r>
              <a:rPr lang="x-none" smtClean="0"/>
              <a:t>удрец напомнил учителю, что тот должен сделать ребенка крылатым.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</a:t>
            </a:r>
            <a:r>
              <a:rPr lang="x-none" smtClean="0"/>
              <a:t>Как </a:t>
            </a:r>
            <a:r>
              <a:rPr lang="ru-RU" dirty="0" smtClean="0"/>
              <a:t>я </a:t>
            </a:r>
            <a:r>
              <a:rPr lang="x-none" smtClean="0"/>
              <a:t>сделаю его крылатым, если я сам хожу по земле? - изумился педагог.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mtClean="0"/>
              <a:t>Но спустя некоторое время </a:t>
            </a:r>
            <a:r>
              <a:rPr lang="ru-RU" dirty="0" err="1" smtClean="0"/>
              <a:t>Му</a:t>
            </a:r>
            <a:r>
              <a:rPr lang="x-none" smtClean="0"/>
              <a:t>дрец увидел, как по небу летит мальчик, а за ним еле поспевает крылатый учитель. Они спустились к </a:t>
            </a:r>
            <a:r>
              <a:rPr lang="ru-RU" dirty="0" smtClean="0"/>
              <a:t>М</a:t>
            </a:r>
            <a:r>
              <a:rPr lang="x-none" smtClean="0"/>
              <a:t>удрецу, и учитель начал расхваливать крылья мальчика, любовно гладя их руками.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- </a:t>
            </a:r>
            <a:r>
              <a:rPr lang="x-none" smtClean="0"/>
              <a:t>Но твои крылья нравятся мне больше! - сказал мудрец педагогу».</a:t>
            </a:r>
            <a:endParaRPr lang="ru-RU" dirty="0" smtClean="0"/>
          </a:p>
          <a:p>
            <a:pPr indent="4664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(</a:t>
            </a:r>
            <a:r>
              <a:rPr lang="x-none" smtClean="0"/>
              <a:t>Ш.Амонашвили</a:t>
            </a:r>
            <a:r>
              <a:rPr lang="ru-RU" dirty="0" smtClean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DD712B-EDE5-4900-BB4D-006EC35DAD9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http://123freepictures.com/samples/MTdmYjFhNzAzZTM2/N2ZiMWE3MDNlMzY=/photo.jpg</a:t>
            </a: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301D6F-EF59-4DB2-AFA9-BA5181C122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0F5D3A-E679-4206-914D-F02E0670F04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C34486-5291-43B8-89B4-C3A49ED6DF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http://4.bp.blogspot.com/-N-rIq-Epc8k/UESZcDxFU3I/AAAAAAAAXPw/8CoLi8uA5NQ/s1600/16.jpg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поэтическим текстом в эффективности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могут соперничать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ни прозаический текст, ни самое рационально составленное упражнение, т.к. одни и те же элементы языка позволяют использовать поэтический текст не только как запоминающуюся иллюстрацию языкового явления, но и как эффективное упражнение.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01FF0B-72F6-4AF8-A062-3D4BED56EB7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http://didukh.com/wp-content/uploads/2012/05/lTS5VJfH8GA.jpg</a:t>
            </a: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423A4C-52E2-44B1-AC2A-9E6E47F975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http://proxy10.media.online.ua/uol/r3-827a07daf9/504a0b5e61fbd.jpg</a:t>
            </a: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7FAFFC-665B-481B-A650-6216D8B92A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>
                <a:latin typeface="Arial" charset="0"/>
                <a:cs typeface="Arial" charset="0"/>
              </a:rPr>
              <a:t>Погружаясь в богатство поэтического языка, учащиеся начинают  понимать красоту мира!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9149A3-FE68-4EA7-BD79-C0FBEB8863A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8D517-B7EF-45D7-A3E6-60CF9FADB43B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D7BC7-AC1F-4CCD-BB9E-DD2686A13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97329-E5BD-4287-989D-4D927D0BB2BB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7BDC-1BFE-47AD-9D6D-5230D2765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1830-9DE3-4A09-B2E0-72AE06C1AF7A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11C14-0D95-4ACD-B62A-16B5C2D5E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36773-4A52-4329-A948-3F9EEC995D2A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5C8E3-6767-4E6F-B470-E0A6DF129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738C8-AAE5-41D3-96CB-97EB5DBFD56E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46D15-F031-4729-B111-00FABD30E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81B89-D448-4C15-B4BF-2BAD50531ED6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FFC5-0E3F-4849-A9EC-C610E0976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D5F47-F5A1-4F38-BEC4-174BBA373036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07B46-42ED-47B0-8B04-BB1B2C13E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41974-C546-4EE7-A82B-5075D4FA8885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FFCD8-82F0-4C61-9D13-756F9B7A3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D1F2F-F466-4D10-856C-9AE4B45016B4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AB8B1-7321-4F44-8AFD-AAE95799E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3E84E-E6EB-4070-9B2A-3C4B6D6B8CBA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D3305-84E5-4702-B74D-E3CD36519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EFD87-8EEF-4F4D-8C40-79AD4B01D5E9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161AB-E490-441D-85DF-C701A945D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137A79-1A4A-42D9-BF63-67CA736BA64D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650251-DCD5-4631-BB22-4BA1A086E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://www.bubbl.us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0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3.png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10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slide" Target="slide12.xml"/><Relationship Id="rId9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Grp="1" noChangeArrowheads="1"/>
          </p:cNvSpPr>
          <p:nvPr>
            <p:ph type="ctrTitle"/>
          </p:nvPr>
        </p:nvSpPr>
        <p:spPr>
          <a:xfrm>
            <a:off x="179388" y="2205038"/>
            <a:ext cx="8143875" cy="1816100"/>
          </a:xfrm>
          <a:extLst/>
        </p:spPr>
        <p:txBody>
          <a:bodyPr rtlCol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Мир наших ярких открытий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…»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стихосложение в заданном формате на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уроках английского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языка и во внеурочной деятельности»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4613" y="5373688"/>
            <a:ext cx="1727200" cy="129857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B5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Пермь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B51D1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МАОУ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B51D1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</a:t>
            </a:r>
            <a:r>
              <a:rPr lang="ru-RU" sz="1600" dirty="0" smtClean="0">
                <a:solidFill>
                  <a:srgbClr val="B5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СОШ №</a:t>
            </a:r>
            <a:r>
              <a:rPr lang="ru-RU" sz="1600" b="1" dirty="0" smtClean="0">
                <a:solidFill>
                  <a:srgbClr val="B5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133</a:t>
            </a:r>
            <a:r>
              <a:rPr lang="ru-RU" sz="1600" dirty="0" smtClean="0">
                <a:solidFill>
                  <a:srgbClr val="B51D1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       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B51D1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2016 год</a:t>
            </a:r>
            <a:endParaRPr lang="ru-RU" sz="1600" dirty="0">
              <a:solidFill>
                <a:srgbClr val="B51D1D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2" descr="http://www.kostyor.ru/archives/10-11/images10-11/nouvel_s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88913"/>
            <a:ext cx="1517650" cy="1871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7380288" y="404813"/>
            <a:ext cx="1655762" cy="1062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Никитина С.Г.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учитель </a:t>
            </a:r>
            <a:r>
              <a:rPr lang="ru-RU" sz="15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категории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/>
          </a:blip>
          <a:stretch>
            <a:fillRect/>
          </a:stretch>
        </p:blipFill>
        <p:spPr>
          <a:xfrm>
            <a:off x="7236296" y="4725144"/>
            <a:ext cx="1586618" cy="1872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tunnel.ru/i/attachments/1/1351107807227202_lar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5300663" cy="5357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2771" name="Объект 3"/>
          <p:cNvSpPr>
            <a:spLocks noGrp="1"/>
          </p:cNvSpPr>
          <p:nvPr>
            <p:ph idx="1"/>
          </p:nvPr>
        </p:nvSpPr>
        <p:spPr>
          <a:xfrm>
            <a:off x="5551488" y="254000"/>
            <a:ext cx="3521075" cy="6408738"/>
          </a:xfrm>
          <a:blipFill dpi="0" rotWithShape="1">
            <a:blip r:embed="rId5"/>
            <a:srcRect/>
            <a:stretch>
              <a:fillRect/>
            </a:stretch>
          </a:blipFill>
        </p:spPr>
        <p:txBody>
          <a:bodyPr/>
          <a:lstStyle/>
          <a:p>
            <a:pPr>
              <a:buFont typeface="Arial" charset="0"/>
              <a:buBlip>
                <a:blip r:embed="rId6"/>
              </a:buBlip>
            </a:pPr>
            <a:r>
              <a:rPr lang="ru-RU" sz="2700" smtClean="0">
                <a:latin typeface="Arial" charset="0"/>
                <a:cs typeface="Arial" charset="0"/>
              </a:rPr>
              <a:t>Такой подход помогает ребятам полюбить литературу англоязычных стран, </a:t>
            </a:r>
          </a:p>
          <a:p>
            <a:pPr>
              <a:buFont typeface="Arial" charset="0"/>
              <a:buBlip>
                <a:blip r:embed="rId6"/>
              </a:buBlip>
            </a:pPr>
            <a:r>
              <a:rPr lang="ru-RU" sz="2700" smtClean="0">
                <a:latin typeface="Arial" charset="0"/>
                <a:cs typeface="Arial" charset="0"/>
              </a:rPr>
              <a:t>сравнить ее с русской литературой, </a:t>
            </a:r>
          </a:p>
          <a:p>
            <a:pPr>
              <a:buFont typeface="Arial" charset="0"/>
              <a:buBlip>
                <a:blip r:embed="rId6"/>
              </a:buBlip>
            </a:pPr>
            <a:r>
              <a:rPr lang="ru-RU" sz="2700" smtClean="0">
                <a:latin typeface="Arial" charset="0"/>
                <a:cs typeface="Arial" charset="0"/>
              </a:rPr>
              <a:t>закладывает основу будущему самостоятельному чтению и развитию.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809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Принципы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опора на зону актуального развития;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</a:t>
            </a:r>
            <a:r>
              <a:rPr lang="ru-RU" dirty="0" err="1" smtClean="0"/>
              <a:t>культуросообразность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принцип 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индивидуальный подход;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успешность;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наглядность;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dirty="0" smtClean="0"/>
              <a:t>  доступность и посильность;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56663" cy="9953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зоны актуального развития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Формируем зону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актуального развития с помощью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предтекстовых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заданий (побудительно-мотивационная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фаза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Создаем 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Mind Map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бумаге или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line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</a:t>
            </a: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.bubbl.us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Находим  и  выделяем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тему.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5" cstate="email">
            <a:extLst/>
          </a:blip>
          <a:srcRect/>
          <a:stretch/>
        </p:blipFill>
        <p:spPr bwMode="auto">
          <a:xfrm>
            <a:off x="4499992" y="3356992"/>
            <a:ext cx="4364038" cy="3272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229600" cy="9937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Алгоритм работы по курсу: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dirty="0" smtClean="0"/>
              <a:t>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начальная школа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основная школа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старшая школа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dirty="0" smtClean="0"/>
              <a:t>сочиняем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стихи</a:t>
            </a:r>
            <a:r>
              <a:rPr lang="ru-RU" dirty="0" smtClean="0"/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dirty="0" smtClean="0"/>
              <a:t>Осваиваем формы и сочиняем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лимерики</a:t>
            </a:r>
            <a:r>
              <a:rPr lang="ru-RU" dirty="0" smtClean="0"/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ru-RU" dirty="0" smtClean="0"/>
              <a:t>Открываем  новую форму -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223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Начальная школа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395288" y="1052513"/>
            <a:ext cx="8229600" cy="3529012"/>
          </a:xfrm>
          <a:blipFill dpi="0" rotWithShape="1">
            <a:blip r:embed="rId4">
              <a:extLst/>
            </a:blip>
            <a:srcRect/>
            <a:stretch>
              <a:fillRect/>
            </a:stretch>
          </a:blipFill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Много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работаем с английскими народными стихами для детей –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nursery rhymes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Mother Goose Rhymes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грамматическими и фонетическими рифмовками, пословицами,  поговорками и сравнениями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Пробуем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сочинять первые стихи –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couplets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двустишия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14" name="Picture 2" descr="http://www.knigapoisk.ru/var/smarty_img/186x275_1_2680622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 rot="681775">
            <a:off x="6953351" y="4284560"/>
            <a:ext cx="1627634" cy="2406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6" descr="http://www.hobbybooks.ru/files/2012/09/5917_1287057924-215x240.jpg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 rot="21263177">
            <a:off x="3670493" y="4247545"/>
            <a:ext cx="2157331" cy="2408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 descr="http://bigben.su/content/news/250/517412ee068a9cf15192e759fa6ada59_big.pn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 rot="797610">
            <a:off x="6799970" y="4396934"/>
            <a:ext cx="1551254" cy="202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1" name="Заголовок 7"/>
          <p:cNvSpPr txBox="1">
            <a:spLocks/>
          </p:cNvSpPr>
          <p:nvPr/>
        </p:nvSpPr>
        <p:spPr>
          <a:xfrm>
            <a:off x="468313" y="188913"/>
            <a:ext cx="8229600" cy="92233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школа - лимерики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64" name="Объект 11"/>
          <p:cNvSpPr txBox="1">
            <a:spLocks/>
          </p:cNvSpPr>
          <p:nvPr/>
        </p:nvSpPr>
        <p:spPr bwMode="auto">
          <a:xfrm>
            <a:off x="495300" y="2636838"/>
            <a:ext cx="8445500" cy="14605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Blip>
                <a:blip r:embed="rId6"/>
              </a:buBlip>
            </a:pPr>
            <a:r>
              <a:rPr lang="ru-RU" sz="2400">
                <a:cs typeface="Arial" charset="0"/>
              </a:rPr>
              <a:t>Лимерики рассказывали о событиях веселых, невероятных, всегда смешных, где можно найти максимум абсурда и остроумия.</a:t>
            </a:r>
          </a:p>
        </p:txBody>
      </p:sp>
      <p:pic>
        <p:nvPicPr>
          <p:cNvPr id="28" name="Picture 8" descr="http://mob.hotline.ua/img/bx/67/54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860679">
            <a:off x="652463" y="4522788"/>
            <a:ext cx="1549400" cy="190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52" name="Picture 12" descr="http://www.proza.ru/pics/2010/01/05/1154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3214192" y="3933057"/>
            <a:ext cx="2736304" cy="25310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67" name="Picture 2" descr="http://funnyenglish.su/wp-content/uploads/2013/03/Limeriki--300x15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9350" y="908050"/>
            <a:ext cx="34337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7"/>
          <p:cNvSpPr txBox="1">
            <a:spLocks/>
          </p:cNvSpPr>
          <p:nvPr/>
        </p:nvSpPr>
        <p:spPr>
          <a:xfrm>
            <a:off x="468313" y="188913"/>
            <a:ext cx="8229600" cy="92233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школа - лимерики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107950" y="1100138"/>
            <a:ext cx="6335713" cy="2246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2800" b="1">
                <a:cs typeface="Arial" charset="0"/>
              </a:rPr>
              <a:t>There was an Old Man of </a:t>
            </a:r>
            <a:r>
              <a:rPr lang="en-US" altLang="ru-RU" sz="2800" b="1" u="sng">
                <a:solidFill>
                  <a:srgbClr val="FF6600"/>
                </a:solidFill>
                <a:cs typeface="Arial" charset="0"/>
              </a:rPr>
              <a:t>Peru</a:t>
            </a:r>
            <a:r>
              <a:rPr lang="en-US" altLang="ru-RU" sz="2800" b="1" u="sng">
                <a:cs typeface="Arial" charset="0"/>
              </a:rPr>
              <a:t>,</a:t>
            </a:r>
            <a:r>
              <a:rPr lang="en-US" altLang="ru-RU" sz="2800" b="1">
                <a:cs typeface="Arial" charset="0"/>
              </a:rPr>
              <a:t/>
            </a:r>
            <a:br>
              <a:rPr lang="en-US" altLang="ru-RU" sz="2800" b="1">
                <a:cs typeface="Arial" charset="0"/>
              </a:rPr>
            </a:br>
            <a:r>
              <a:rPr lang="en-US" altLang="ru-RU" sz="2800" b="1">
                <a:cs typeface="Arial" charset="0"/>
              </a:rPr>
              <a:t>Who dreamt he was eating his </a:t>
            </a:r>
            <a:r>
              <a:rPr lang="en-US" altLang="ru-RU" sz="2800" b="1" u="sng">
                <a:solidFill>
                  <a:srgbClr val="FF6600"/>
                </a:solidFill>
                <a:cs typeface="Arial" charset="0"/>
              </a:rPr>
              <a:t>shoe</a:t>
            </a:r>
            <a:r>
              <a:rPr lang="en-US" altLang="ru-RU" sz="2800" b="1">
                <a:cs typeface="Arial" charset="0"/>
              </a:rPr>
              <a:t>.</a:t>
            </a:r>
            <a:br>
              <a:rPr lang="en-US" altLang="ru-RU" sz="2800" b="1">
                <a:cs typeface="Arial" charset="0"/>
              </a:rPr>
            </a:br>
            <a:r>
              <a:rPr lang="en-US" altLang="ru-RU" sz="2800" b="1">
                <a:cs typeface="Arial" charset="0"/>
              </a:rPr>
              <a:t>He awoke in the</a:t>
            </a:r>
            <a:r>
              <a:rPr lang="en-US" altLang="ru-RU" sz="2800" b="1">
                <a:solidFill>
                  <a:srgbClr val="009900"/>
                </a:solidFill>
                <a:cs typeface="Arial" charset="0"/>
              </a:rPr>
              <a:t> </a:t>
            </a:r>
            <a:r>
              <a:rPr lang="en-US" altLang="ru-RU" sz="2800" b="1" u="sng">
                <a:solidFill>
                  <a:srgbClr val="009900"/>
                </a:solidFill>
                <a:cs typeface="Arial" charset="0"/>
              </a:rPr>
              <a:t>night</a:t>
            </a:r>
            <a:r>
              <a:rPr lang="en-US" altLang="ru-RU" sz="2800" b="1">
                <a:cs typeface="Arial" charset="0"/>
              </a:rPr>
              <a:t/>
            </a:r>
            <a:br>
              <a:rPr lang="en-US" altLang="ru-RU" sz="2800" b="1">
                <a:cs typeface="Arial" charset="0"/>
              </a:rPr>
            </a:br>
            <a:r>
              <a:rPr lang="en-US" altLang="ru-RU" sz="2800" b="1">
                <a:cs typeface="Arial" charset="0"/>
              </a:rPr>
              <a:t>In a terrible </a:t>
            </a:r>
            <a:r>
              <a:rPr lang="en-US" altLang="ru-RU" sz="2800" b="1" u="sng">
                <a:solidFill>
                  <a:srgbClr val="009900"/>
                </a:solidFill>
                <a:cs typeface="Arial" charset="0"/>
              </a:rPr>
              <a:t>fright</a:t>
            </a:r>
            <a:r>
              <a:rPr lang="en-US" altLang="ru-RU" sz="2800" b="1">
                <a:cs typeface="Arial" charset="0"/>
              </a:rPr>
              <a:t/>
            </a:r>
            <a:br>
              <a:rPr lang="en-US" altLang="ru-RU" sz="2800" b="1">
                <a:cs typeface="Arial" charset="0"/>
              </a:rPr>
            </a:br>
            <a:r>
              <a:rPr lang="en-US" altLang="ru-RU" sz="2800" b="1">
                <a:cs typeface="Arial" charset="0"/>
              </a:rPr>
              <a:t>And found it was perfectly </a:t>
            </a:r>
            <a:r>
              <a:rPr lang="en-US" altLang="ru-RU" sz="2800" b="1" u="sng">
                <a:solidFill>
                  <a:srgbClr val="FF6600"/>
                </a:solidFill>
                <a:cs typeface="Arial" charset="0"/>
              </a:rPr>
              <a:t>true</a:t>
            </a:r>
            <a:r>
              <a:rPr lang="en-US" altLang="ru-RU" sz="2800" b="1" u="sng">
                <a:solidFill>
                  <a:srgbClr val="CC3300"/>
                </a:solidFill>
                <a:cs typeface="Arial" charset="0"/>
              </a:rPr>
              <a:t>!</a:t>
            </a:r>
            <a:endParaRPr lang="ru-RU" sz="2800" b="1">
              <a:solidFill>
                <a:srgbClr val="CC3300"/>
              </a:solidFill>
              <a:cs typeface="Arial" charset="0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3325813" y="3513138"/>
            <a:ext cx="438150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Однажды увидел чудак</a:t>
            </a:r>
          </a:p>
        </p:txBody>
      </p:sp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2627313" y="4054475"/>
            <a:ext cx="5876925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Во сне, что он ест свой башмак.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3325813" y="4652963"/>
            <a:ext cx="3838575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Он вмиг пробудился</a:t>
            </a:r>
          </a:p>
        </p:txBody>
      </p:sp>
      <p:sp>
        <p:nvSpPr>
          <p:cNvPr id="13" name="WordArt 9"/>
          <p:cNvSpPr>
            <a:spLocks noChangeArrowheads="1" noChangeShapeType="1" noTextEdit="1"/>
          </p:cNvSpPr>
          <p:nvPr/>
        </p:nvSpPr>
        <p:spPr bwMode="auto">
          <a:xfrm>
            <a:off x="4252913" y="5300663"/>
            <a:ext cx="2190750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 убедился,</a:t>
            </a:r>
          </a:p>
        </p:txBody>
      </p:sp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3132138" y="5876925"/>
            <a:ext cx="5153025" cy="466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это действительно так!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0096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Старшая школа -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груки</a:t>
            </a:r>
            <a:endParaRPr lang="ru-RU" dirty="0"/>
          </a:p>
        </p:txBody>
      </p:sp>
      <p:pic>
        <p:nvPicPr>
          <p:cNvPr id="16390" name="Picture 6" descr="http://pedagogland.ru/wp-content/uploads/2012/06/hein-pie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169988"/>
            <a:ext cx="2363788" cy="3046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4716463" y="4437063"/>
            <a:ext cx="4195762" cy="224631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Такова жизнь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Когда б не делили общий пирог,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Каждый старался взять меньший кусок.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 почему же всегда, как закон,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доставался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именно он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?!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50" y="1484313"/>
            <a:ext cx="5040313" cy="327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5"/>
              </a:buBlip>
              <a:defRPr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Груки необычны по содержанию, - смысл приходится не только снаружи, но и внутри.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5"/>
              </a:buBlip>
              <a:defRPr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Каждый </a:t>
            </a:r>
            <a:r>
              <a:rPr lang="ru-RU" sz="2300" dirty="0" err="1">
                <a:latin typeface="Arial" panose="020B0604020202020204" pitchFamily="34" charset="0"/>
                <a:cs typeface="Arial" panose="020B0604020202020204" pitchFamily="34" charset="0"/>
              </a:rPr>
              <a:t>грук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 - тема для проблемного обсуждения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прекрасный материал для уроков английского языка в старших классах.</a:t>
            </a:r>
            <a:endParaRPr lang="ru-RU" sz="2300" dirty="0">
              <a:latin typeface="+mn-lt"/>
            </a:endParaRPr>
          </a:p>
        </p:txBody>
      </p:sp>
      <p:pic>
        <p:nvPicPr>
          <p:cNvPr id="12" name="Picture 4" descr="http://www.char.ru/books/2154245_Izbrannye_gruki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 rot="343808">
            <a:off x="3130244" y="4694222"/>
            <a:ext cx="1223490" cy="179973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3" name="Picture 4" descr="http://s.cdon.com/media-dynamic/images/product/book/unknown/image3/gruk_om_visdom_et_udvalg-piet_hein-22188027-687751493-frnt.jpg"/>
          <p:cNvPicPr>
            <a:picLocks noChangeAspect="1" noChangeArrowheads="1"/>
          </p:cNvPicPr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 rot="20963516">
            <a:off x="1634447" y="4710095"/>
            <a:ext cx="1250216" cy="184122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188" y="5808663"/>
            <a:ext cx="8229600" cy="922337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Unusual Subjects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ассоциации”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http://cs403319.vk.me/v403319194/2878/gM1LR-RqYI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4150" y="1074738"/>
            <a:ext cx="6731000" cy="4770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8" name="Заголовок 4"/>
          <p:cNvSpPr txBox="1">
            <a:spLocks/>
          </p:cNvSpPr>
          <p:nvPr/>
        </p:nvSpPr>
        <p:spPr>
          <a:xfrm>
            <a:off x="109538" y="115888"/>
            <a:ext cx="8856662" cy="92233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Стихотворные формы для всех уровней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amouspeopleinfo.com/wp-content/uploads/2011/10/William-Wordsworth-2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372200" y="260648"/>
            <a:ext cx="2587442" cy="387001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8436" name="Picture 4" descr="http://gaid.in.ua/wp-content/uploads/2011/04/dolina_narcysov-300x225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2411760" y="3091968"/>
            <a:ext cx="3077895" cy="207738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8438" name="Picture 6" descr="http://www.stihi.ru/pics/2008/01/28/1415.jpg"/>
          <p:cNvPicPr>
            <a:picLocks noChangeAspect="1" noChangeArrowheads="1"/>
          </p:cNvPicPr>
          <p:nvPr/>
        </p:nvPicPr>
        <p:blipFill rotWithShape="1">
          <a:blip r:embed="rId6" cstate="email">
            <a:extLst/>
          </a:blip>
          <a:srcRect/>
          <a:stretch/>
        </p:blipFill>
        <p:spPr bwMode="auto">
          <a:xfrm>
            <a:off x="5076056" y="4497403"/>
            <a:ext cx="3405766" cy="217195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88" y="115888"/>
            <a:ext cx="5832475" cy="779462"/>
          </a:xfrm>
        </p:spPr>
        <p:txBody>
          <a:bodyPr rtlCol="0">
            <a:normAutofit/>
          </a:bodyPr>
          <a:lstStyle/>
          <a:p>
            <a:pPr marL="571500" indent="-571500" fontAlgn="auto">
              <a:spcAft>
                <a:spcPts val="0"/>
              </a:spcAft>
              <a:buFontTx/>
              <a:buBlip>
                <a:blip r:embed="rId7"/>
              </a:buBlip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Picture </a:t>
            </a:r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Promting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8" name="Объект 4"/>
          <p:cNvSpPr>
            <a:spLocks noGrp="1"/>
          </p:cNvSpPr>
          <p:nvPr>
            <p:ph idx="1"/>
          </p:nvPr>
        </p:nvSpPr>
        <p:spPr>
          <a:xfrm>
            <a:off x="611188" y="1412875"/>
            <a:ext cx="5616575" cy="1871663"/>
          </a:xfrm>
        </p:spPr>
        <p:txBody>
          <a:bodyPr/>
          <a:lstStyle/>
          <a:p>
            <a:pPr marL="0" indent="0">
              <a:buFont typeface="Arial" charset="0"/>
              <a:buNone/>
              <a:tabLst>
                <a:tab pos="0" algn="l"/>
              </a:tabLst>
            </a:pPr>
            <a:r>
              <a:rPr lang="ru-RU" sz="2800" i="1" smtClean="0">
                <a:latin typeface="Arial" charset="0"/>
                <a:cs typeface="Arial" charset="0"/>
              </a:rPr>
              <a:t> - </a:t>
            </a:r>
            <a:r>
              <a:rPr lang="ru-RU" sz="2800" smtClean="0">
                <a:latin typeface="Arial" charset="0"/>
                <a:cs typeface="Arial" charset="0"/>
              </a:rPr>
              <a:t>основывается на различии между пониманием автора и современного читателя.</a:t>
            </a:r>
            <a:endParaRPr lang="ru-RU" sz="2800" i="1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  <a:tabLst>
                <a:tab pos="0" algn="l"/>
              </a:tabLst>
            </a:pPr>
            <a:endParaRPr lang="ru-RU" sz="22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07504" y="260617"/>
            <a:ext cx="6192688" cy="323829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ребенке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есть солнце, только дайте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ему светить.       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Сократ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/>
          </a:blip>
          <a:stretch>
            <a:fillRect/>
          </a:stretch>
        </p:blipFill>
        <p:spPr>
          <a:xfrm>
            <a:off x="7740352" y="260648"/>
            <a:ext cx="1008112" cy="1189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382113" y="4005064"/>
            <a:ext cx="5654383" cy="270843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будь солнцем,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излучающим человеческое тепло!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Ш. </a:t>
            </a:r>
            <a:r>
              <a:rPr lang="ru-RU" sz="32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Амонашвили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/>
          </a:blip>
          <a:stretch>
            <a:fillRect/>
          </a:stretch>
        </p:blipFill>
        <p:spPr>
          <a:xfrm>
            <a:off x="395536" y="5445224"/>
            <a:ext cx="1028519" cy="116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75" y="188913"/>
            <a:ext cx="8229600" cy="706437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Рэп - форма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203" name="Группа 6"/>
          <p:cNvGrpSpPr>
            <a:grpSpLocks/>
          </p:cNvGrpSpPr>
          <p:nvPr/>
        </p:nvGrpSpPr>
        <p:grpSpPr bwMode="auto">
          <a:xfrm>
            <a:off x="4884738" y="1277938"/>
            <a:ext cx="3990975" cy="5262562"/>
            <a:chOff x="-468560" y="1414052"/>
            <a:chExt cx="3990234" cy="4968552"/>
          </a:xfrm>
        </p:grpSpPr>
        <p:pic>
          <p:nvPicPr>
            <p:cNvPr id="5" name="Рисунок 4"/>
            <p:cNvPicPr/>
            <p:nvPr/>
          </p:nvPicPr>
          <p:blipFill>
            <a:blip r:embed="rId4" cstate="email">
              <a:extLst/>
            </a:blip>
            <a:stretch>
              <a:fillRect/>
            </a:stretch>
          </p:blipFill>
          <p:spPr>
            <a:xfrm>
              <a:off x="-468560" y="1414052"/>
              <a:ext cx="3960440" cy="49685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" name="Прямоугольник 5"/>
            <p:cNvSpPr/>
            <p:nvPr/>
          </p:nvSpPr>
          <p:spPr>
            <a:xfrm>
              <a:off x="-417769" y="1506978"/>
              <a:ext cx="3939443" cy="4695769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My HONEY Rap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I don’t eat extremely much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Because I’m not a model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There’s something that I don’t touch –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Cakes, pies,  and sweets and strudel!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But most of all I enjoy my honey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And eat  it every day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“It’s healthy”, when  we’re short of money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My mother  likes to say!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I eat it like a bear,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My </a:t>
              </a:r>
              <a:r>
                <a:rPr lang="en-US" sz="1600" b="1" spc="50" dirty="0" err="1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favourite</a:t>
              </a: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 Winnie-the-Poor,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It’s amber, brightly-yellow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And very tasty U-U-U!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spc="50" dirty="0">
                  <a:ln w="11430"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endParaRPr lang="ru-RU" sz="1600" b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204" name="Группа 7"/>
          <p:cNvGrpSpPr>
            <a:grpSpLocks/>
          </p:cNvGrpSpPr>
          <p:nvPr/>
        </p:nvGrpSpPr>
        <p:grpSpPr bwMode="auto">
          <a:xfrm>
            <a:off x="322263" y="1231900"/>
            <a:ext cx="4392612" cy="5308600"/>
            <a:chOff x="2161309" y="116633"/>
            <a:chExt cx="5090391" cy="6624736"/>
          </a:xfrm>
        </p:grpSpPr>
        <p:pic>
          <p:nvPicPr>
            <p:cNvPr id="9" name="Picture 2" descr="http://im5-tub-ru.yandex.net/i?id=168832613-21-72&amp;n=21"/>
            <p:cNvPicPr>
              <a:picLocks noChangeAspect="1" noChangeArrowheads="1"/>
            </p:cNvPicPr>
            <p:nvPr/>
          </p:nvPicPr>
          <p:blipFill rotWithShape="1">
            <a:blip r:embed="rId5" cstate="email">
              <a:lum bright="70000" contrast="-70000"/>
              <a:extLst/>
            </a:blip>
            <a:srcRect/>
            <a:stretch/>
          </p:blipFill>
          <p:spPr bwMode="auto">
            <a:xfrm>
              <a:off x="2161309" y="116633"/>
              <a:ext cx="5089236" cy="66247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51206" name="Прямоугольник 9"/>
            <p:cNvSpPr>
              <a:spLocks noChangeArrowheads="1"/>
            </p:cNvSpPr>
            <p:nvPr/>
          </p:nvSpPr>
          <p:spPr bwMode="auto">
            <a:xfrm>
              <a:off x="2196891" y="161292"/>
              <a:ext cx="5054809" cy="5922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b="1">
                  <a:cs typeface="Arial" charset="0"/>
                </a:rPr>
                <a:t>FOOD RAP</a:t>
              </a:r>
              <a:endParaRPr lang="ru-RU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Hi, my friends, my name is Oleg,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I enjoy eating,  I am not just a veg.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I am very strong but I am not fat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Because I don’t eat too much bread!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I’m fond of berries and other fruit,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Cabbages, potatoes, carrots are good!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Breakfast and lunch and one more brunch,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Five o’clock, snack and CRUNCH, MUNCH, MUNCH!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Overdone, underdone, sweet, salty,  sour –</a:t>
              </a:r>
              <a:endParaRPr lang="ru-RU" sz="1600">
                <a:cs typeface="Arial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600" b="1">
                  <a:cs typeface="Arial" charset="0"/>
                </a:rPr>
                <a:t>All is eatable– could I have more?!</a:t>
              </a:r>
              <a:endParaRPr lang="ru-RU" sz="1600">
                <a:cs typeface="Arial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75" y="188913"/>
            <a:ext cx="8229600" cy="706437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Награды за стихи на олимпиаде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25" y="1052513"/>
            <a:ext cx="2773363" cy="3925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9925" y="1844675"/>
            <a:ext cx="2773363" cy="3925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2708275"/>
            <a:ext cx="2773363" cy="3927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 rtlCol="0">
            <a:normAutofit/>
          </a:bodyPr>
          <a:lstStyle/>
          <a:p>
            <a:pPr marL="571500" indent="-571500" fontAlgn="auto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Cinquain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-6998" y="908720"/>
            <a:ext cx="6307189" cy="3168352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Язык 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великий , могучий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соединяет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сообщает , помогает;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язык -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инструмент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человеческого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общения,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сокровище нации. 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9780" y="3749457"/>
            <a:ext cx="6048672" cy="2677656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Родина</a:t>
            </a:r>
            <a:b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Малая, большая,</a:t>
            </a:r>
            <a:b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Родиться, жить, помнить.</a:t>
            </a:r>
            <a:b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Место, где родился человек.</a:t>
            </a:r>
            <a:b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Отечество.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0825" y="333375"/>
            <a:ext cx="8229600" cy="7921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 fontAlgn="auto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Elfchen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http://www.zanimatika.ru/myimages/somefantasy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783210" y="1124744"/>
            <a:ext cx="3561762" cy="296813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383360" y="3510671"/>
            <a:ext cx="5760640" cy="2958329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Lesson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Happy chance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know more!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Children become poets now.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Geniuses!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marL="571500" indent="-571500" fontAlgn="auto"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Acrostic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1476375" y="1196975"/>
            <a:ext cx="6821488" cy="511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09550"/>
            <a:ext cx="82994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Haiku – 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хайку</a:t>
            </a:r>
          </a:p>
        </p:txBody>
      </p:sp>
      <p:pic>
        <p:nvPicPr>
          <p:cNvPr id="58371" name="Picture 2" descr="http://www.ic21.ru/images/jpn_04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88" y="4797425"/>
            <a:ext cx="2239962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/>
          </a:blip>
          <a:stretch>
            <a:fillRect/>
          </a:stretch>
        </p:blipFill>
        <p:spPr>
          <a:xfrm rot="1092549">
            <a:off x="-2435046" y="4526153"/>
            <a:ext cx="1668016" cy="1968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3" name="Picture 4" descr="http://www.krshna.me/wp-content/uploads/2011/10/write-haiku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628900" y="1963738"/>
            <a:ext cx="23812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04" y="1408740"/>
            <a:ext cx="6805264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When you look at me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My heart begins trembling hard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And spring comes earlier.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4125287"/>
            <a:ext cx="5697071" cy="15696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I’m keen on hobby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awakes my dreamy mind.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awesome!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239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z="26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60419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8642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Blip>
                <a:blip r:embed="rId4"/>
              </a:buBlip>
            </a:pPr>
            <a:r>
              <a:rPr lang="ru-RU" sz="3600" b="1" i="1">
                <a:cs typeface="Arial" charset="0"/>
              </a:rPr>
              <a:t>Five  senses  poem – Пять чувств</a:t>
            </a:r>
            <a:endParaRPr lang="ru-RU" sz="3600">
              <a:cs typeface="Arial" charset="0"/>
            </a:endParaRPr>
          </a:p>
        </p:txBody>
      </p:sp>
      <p:sp>
        <p:nvSpPr>
          <p:cNvPr id="6042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39552" y="1190894"/>
            <a:ext cx="8229600" cy="403244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Wales</a:t>
            </a:r>
            <a:endParaRPr lang="ru-RU" altLang="ru-RU" b="1" dirty="0" smtClean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country is yellow, green, white, red.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tastes </a:t>
            </a: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like </a:t>
            </a:r>
            <a:r>
              <a:rPr lang="en-US" altLang="ru-RU" b="1" dirty="0" err="1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celtic</a:t>
            </a: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national food.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sounds like a welsh male choir.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smells like an ancient castle.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lacks like a known a green carpet.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en-US" altLang="ru-RU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makes me feel like in a historic novel.</a:t>
            </a:r>
            <a:endParaRPr lang="ru-RU" altLang="ru-RU" b="1" dirty="0" smtClean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4" name="Picture 4" descr="http://www.medalsgonemissing.com/gallery/wales-flag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3923928" y="5074587"/>
            <a:ext cx="2316700" cy="154226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ъект 3"/>
          <p:cNvSpPr>
            <a:spLocks noGrp="1"/>
          </p:cNvSpPr>
          <p:nvPr>
            <p:ph idx="1"/>
          </p:nvPr>
        </p:nvSpPr>
        <p:spPr>
          <a:xfrm>
            <a:off x="3348038" y="1844675"/>
            <a:ext cx="8229600" cy="13255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z="26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62467" name="Прямоугольник 5"/>
          <p:cNvSpPr>
            <a:spLocks noChangeArrowheads="1"/>
          </p:cNvSpPr>
          <p:nvPr/>
        </p:nvSpPr>
        <p:spPr bwMode="auto">
          <a:xfrm>
            <a:off x="455613" y="242888"/>
            <a:ext cx="8220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Blip>
                <a:blip r:embed="rId3"/>
              </a:buBlip>
            </a:pPr>
            <a:r>
              <a:rPr lang="ru-RU" sz="2400" b="1" i="1">
                <a:cs typeface="Arial" charset="0"/>
              </a:rPr>
              <a:t>Catalogue poem – </a:t>
            </a:r>
            <a:r>
              <a:rPr lang="ru-RU" sz="2400">
                <a:cs typeface="Arial" charset="0"/>
              </a:rPr>
              <a:t>хорошая форма выражения мысли даже в начальной школе, незаменима для систематизации темы.</a:t>
            </a:r>
          </a:p>
        </p:txBody>
      </p:sp>
      <p:sp>
        <p:nvSpPr>
          <p:cNvPr id="6246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0338" y="1714500"/>
            <a:ext cx="3240087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Crying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Blinking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Seeing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Opening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Moving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Winking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Flirting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Eyes,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eyes,eyes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70" name="TextBox 11"/>
          <p:cNvSpPr txBox="1">
            <a:spLocks noChangeArrowheads="1"/>
          </p:cNvSpPr>
          <p:nvPr/>
        </p:nvSpPr>
        <p:spPr bwMode="auto">
          <a:xfrm>
            <a:off x="4565650" y="1844675"/>
            <a:ext cx="3967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978025" y="1714500"/>
            <a:ext cx="4572000" cy="4338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Long history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Beautiful towns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Green countryside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Stunning scenery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Mildest  climate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Sandy beaches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Pirates’ treasures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solidFill>
                  <a:srgbClr val="0000FF"/>
                </a:solidFill>
                <a:latin typeface="Algerian" pitchFamily="82" charset="0"/>
              </a:rPr>
              <a:t>Romantic past</a:t>
            </a:r>
            <a:endParaRPr lang="ru-RU" altLang="ru-RU" sz="2400" b="1">
              <a:solidFill>
                <a:srgbClr val="0000FF"/>
              </a:solidFill>
              <a:latin typeface="Algerian" pitchFamily="82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401763" y="6042025"/>
            <a:ext cx="6049962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ru-RU" sz="2400" b="1" dirty="0" smtClean="0">
                <a:solidFill>
                  <a:srgbClr val="FF0000"/>
                </a:solidFill>
                <a:latin typeface="Algerian" pitchFamily="82" charset="0"/>
              </a:rPr>
              <a:t>It  </a:t>
            </a:r>
            <a:r>
              <a:rPr lang="en-US" altLang="ru-RU" sz="2400" b="1" dirty="0">
                <a:solidFill>
                  <a:srgbClr val="FF0000"/>
                </a:solidFill>
                <a:latin typeface="Algerian" pitchFamily="82" charset="0"/>
              </a:rPr>
              <a:t>almost </a:t>
            </a:r>
            <a:r>
              <a:rPr lang="en-US" altLang="ru-RU" sz="2400" b="1" dirty="0" smtClean="0">
                <a:solidFill>
                  <a:srgbClr val="FF0000"/>
                </a:solidFill>
                <a:latin typeface="Algerian" pitchFamily="82" charset="0"/>
              </a:rPr>
              <a:t> unchanged  in  centuries</a:t>
            </a:r>
            <a:r>
              <a:rPr lang="en-US" altLang="ru-RU" sz="2400" b="1" dirty="0">
                <a:solidFill>
                  <a:srgbClr val="FF0000"/>
                </a:solidFill>
                <a:latin typeface="Algerian" pitchFamily="82" charset="0"/>
              </a:rPr>
              <a:t>!</a:t>
            </a:r>
            <a:endParaRPr lang="ru-RU" altLang="ru-RU" sz="2400" b="1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349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5760" cy="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500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0800000">
              <a:off x="0" y="2115"/>
              <a:ext cx="5760" cy="2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>
          <a:xfrm>
            <a:off x="287338" y="66675"/>
            <a:ext cx="8569325" cy="1498600"/>
          </a:xfrm>
          <a:gradFill rotWithShape="1">
            <a:gsLst>
              <a:gs pos="0">
                <a:srgbClr val="C9FFC9"/>
              </a:gs>
              <a:gs pos="50000">
                <a:schemeClr val="bg1"/>
              </a:gs>
              <a:gs pos="100000">
                <a:srgbClr val="C9FFC9"/>
              </a:gs>
            </a:gsLst>
            <a:lin ang="5400000" scaled="1"/>
          </a:gra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ru-RU" sz="6000" b="1" dirty="0" smtClean="0">
                <a:solidFill>
                  <a:srgbClr val="FF0000"/>
                </a:solidFill>
                <a:latin typeface="Algerian" pitchFamily="82" charset="0"/>
                <a:hlinkClick r:id="rId4" action="ppaction://hlinksldjump"/>
              </a:rPr>
              <a:t>The North of England</a:t>
            </a:r>
            <a:endParaRPr lang="ru-RU" altLang="ru-RU" sz="6000" b="1" dirty="0" smtClean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771775" y="1916113"/>
            <a:ext cx="331311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Abundant wildlife 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Deep valleys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Rivers &amp; waterfalls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Hills &amp; mountains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stunning scenery</a:t>
            </a:r>
          </a:p>
          <a:p>
            <a:pPr algn="ctr">
              <a:spcBef>
                <a:spcPct val="50000"/>
              </a:spcBef>
            </a:pPr>
            <a:r>
              <a:rPr lang="ru-RU" altLang="ru-RU" sz="2400" b="1">
                <a:latin typeface="Algerian" pitchFamily="82" charset="0"/>
              </a:rPr>
              <a:t> </a:t>
            </a:r>
            <a:r>
              <a:rPr lang="en-US" altLang="ru-RU" sz="2400" b="1">
                <a:latin typeface="Algerian" pitchFamily="82" charset="0"/>
              </a:rPr>
              <a:t>Lake District</a:t>
            </a:r>
          </a:p>
          <a:p>
            <a:pPr algn="ctr">
              <a:spcBef>
                <a:spcPct val="50000"/>
              </a:spcBef>
            </a:pPr>
            <a:r>
              <a:rPr lang="en-US" altLang="ru-RU" sz="2400" b="1">
                <a:latin typeface="Algerian" pitchFamily="82" charset="0"/>
              </a:rPr>
              <a:t>Hadrian’s Wall</a:t>
            </a:r>
            <a:endParaRPr lang="ru-RU" altLang="ru-RU" sz="2400" b="1">
              <a:latin typeface="Algerian" pitchFamily="82" charset="0"/>
            </a:endParaRPr>
          </a:p>
        </p:txBody>
      </p:sp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4538"/>
            <a:ext cx="27717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12875"/>
            <a:ext cx="277177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7"/>
          <a:srcRect b="15994"/>
          <a:stretch>
            <a:fillRect/>
          </a:stretch>
        </p:blipFill>
        <p:spPr bwMode="auto">
          <a:xfrm>
            <a:off x="0" y="5106988"/>
            <a:ext cx="2771775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16688" y="1557338"/>
            <a:ext cx="2627312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3573463"/>
            <a:ext cx="262731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16688" y="4941888"/>
            <a:ext cx="2627312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258888" y="6092825"/>
            <a:ext cx="6913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>
                <a:solidFill>
                  <a:srgbClr val="FF0000"/>
                </a:solidFill>
                <a:latin typeface="Algerian" pitchFamily="82" charset="0"/>
              </a:rPr>
              <a:t>It is famous for its cultural heritage.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4" grpId="0"/>
      <p:bldP spid="143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shape poem"/>
          <p:cNvPicPr>
            <a:picLocks noChangeAspect="1" noChangeArrowheads="1"/>
          </p:cNvPicPr>
          <p:nvPr/>
        </p:nvPicPr>
        <p:blipFill rotWithShape="1">
          <a:blip r:embed="rId3"/>
          <a:srcRect b="28483"/>
          <a:stretch/>
        </p:blipFill>
        <p:spPr bwMode="auto">
          <a:xfrm>
            <a:off x="2051050" y="1557338"/>
            <a:ext cx="5184775" cy="4725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65539" name="Прямоугольник 7"/>
          <p:cNvSpPr>
            <a:spLocks noChangeArrowheads="1"/>
          </p:cNvSpPr>
          <p:nvPr/>
        </p:nvSpPr>
        <p:spPr bwMode="auto">
          <a:xfrm>
            <a:off x="250825" y="133350"/>
            <a:ext cx="8191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buFontTx/>
              <a:buBlip>
                <a:blip r:embed="rId4"/>
              </a:buBlip>
            </a:pPr>
            <a:r>
              <a:rPr lang="en-US" sz="2400" b="1" i="1">
                <a:cs typeface="Arial" charset="0"/>
              </a:rPr>
              <a:t> </a:t>
            </a:r>
            <a:r>
              <a:rPr lang="en-US" sz="3600" b="1" i="1">
                <a:cs typeface="Arial" charset="0"/>
              </a:rPr>
              <a:t>Shape</a:t>
            </a:r>
            <a:r>
              <a:rPr lang="ru-RU" sz="3600" b="1" i="1">
                <a:cs typeface="Arial" charset="0"/>
              </a:rPr>
              <a:t> – форма</a:t>
            </a:r>
            <a:endParaRPr lang="ru-RU" sz="3600">
              <a:cs typeface="Arial" charset="0"/>
            </a:endParaRPr>
          </a:p>
        </p:txBody>
      </p:sp>
      <p:sp>
        <p:nvSpPr>
          <p:cNvPr id="6554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4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2275" y="1241425"/>
            <a:ext cx="5903913" cy="562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750" y="781050"/>
          <a:ext cx="8324884" cy="518160"/>
        </p:xfrm>
        <a:graphic>
          <a:graphicData uri="http://schemas.openxmlformats.org/drawingml/2006/table">
            <a:tbl>
              <a:tblPr/>
              <a:tblGrid>
                <a:gridCol w="8324884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Australia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w</a:t>
                      </a:r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rite 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 poem about Australia inside the </a:t>
                      </a:r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picture</a:t>
                      </a:r>
                      <a:r>
                        <a:rPr lang="en-US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675" y="260350"/>
            <a:ext cx="45720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</a:rPr>
              <a:t>Первый шаг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любого обучения – это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воспламенение внутреннего желания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чему-то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учиться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75" y="2420938"/>
            <a:ext cx="4572000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</a:rPr>
              <a:t>Второй шаг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условий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для того,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чтобы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пламя внутреннего желания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угасло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213" y="4551363"/>
            <a:ext cx="4673600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только тогда – </a:t>
            </a:r>
            <a:r>
              <a:rPr lang="ru-RU" sz="2400" u="sng" dirty="0">
                <a:latin typeface="Arial" panose="020B0604020202020204" pitchFamily="34" charset="0"/>
                <a:cs typeface="Arial" panose="020B0604020202020204" pitchFamily="34" charset="0"/>
              </a:rPr>
              <a:t>третий шаг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знания, умения, навыки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деятельность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необходимые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выражения чувств и эмоций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2" descr="http://4.bp.blogspot.com/-N-rIq-Epc8k/UESZcDxFU3I/AAAAAAAAXPw/8CoLi8uA5NQ/s1600/16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5972911" y="1018279"/>
            <a:ext cx="759329" cy="60746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Picture 2" descr="http://4.bp.blogspot.com/-N-rIq-Epc8k/UESZcDxFU3I/AAAAAAAAXPw/8CoLi8uA5NQ/s1600/16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5200734" y="6093787"/>
            <a:ext cx="721556" cy="57724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Picture 2" descr="http://4.bp.blogspot.com/-N-rIq-Epc8k/UESZcDxFU3I/AAAAAAAAXPw/8CoLi8uA5NQ/s1600/16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8352420" y="5733256"/>
            <a:ext cx="648072" cy="5184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humbs.dreamstime.com/z/graduate-girl-2553157.jpg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3171825" y="1320800"/>
            <a:ext cx="2898775" cy="3208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 rot="21098755">
            <a:off x="381000" y="1004888"/>
            <a:ext cx="22336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способен к самоопределению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25788" y="4437063"/>
            <a:ext cx="29003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Выпускник</a:t>
            </a:r>
          </a:p>
        </p:txBody>
      </p:sp>
      <p:sp>
        <p:nvSpPr>
          <p:cNvPr id="5" name="Прямоугольник 4"/>
          <p:cNvSpPr/>
          <p:nvPr/>
        </p:nvSpPr>
        <p:spPr>
          <a:xfrm rot="208771">
            <a:off x="6035675" y="1071563"/>
            <a:ext cx="27479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способен рассуждать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9338" y="146050"/>
            <a:ext cx="410527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достаточный уровень знаний,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для продолжения обучения</a:t>
            </a:r>
          </a:p>
        </p:txBody>
      </p:sp>
      <p:sp>
        <p:nvSpPr>
          <p:cNvPr id="9" name="Прямоугольник 8"/>
          <p:cNvSpPr/>
          <p:nvPr/>
        </p:nvSpPr>
        <p:spPr>
          <a:xfrm rot="21121712">
            <a:off x="215900" y="2085975"/>
            <a:ext cx="29416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умеет систематизировать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материал</a:t>
            </a:r>
          </a:p>
        </p:txBody>
      </p:sp>
      <p:sp>
        <p:nvSpPr>
          <p:cNvPr id="10" name="Прямоугольник 9"/>
          <p:cNvSpPr/>
          <p:nvPr/>
        </p:nvSpPr>
        <p:spPr>
          <a:xfrm rot="21274183">
            <a:off x="392113" y="5432425"/>
            <a:ext cx="12763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креативен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4938" y="146050"/>
            <a:ext cx="45720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умеет ориентироваться в учебной, социальной ситуации</a:t>
            </a:r>
          </a:p>
        </p:txBody>
      </p:sp>
      <p:sp>
        <p:nvSpPr>
          <p:cNvPr id="12" name="Прямоугольник 11"/>
          <p:cNvSpPr/>
          <p:nvPr/>
        </p:nvSpPr>
        <p:spPr>
          <a:xfrm rot="179627">
            <a:off x="6291263" y="1768475"/>
            <a:ext cx="26511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уважает историю Родины,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её традиции</a:t>
            </a:r>
          </a:p>
        </p:txBody>
      </p:sp>
      <p:sp>
        <p:nvSpPr>
          <p:cNvPr id="13" name="Прямоугольник 12"/>
          <p:cNvSpPr/>
          <p:nvPr/>
        </p:nvSpPr>
        <p:spPr>
          <a:xfrm rot="21077487">
            <a:off x="160338" y="3035300"/>
            <a:ext cx="3503612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социальная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взрослость,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ответственность за свои действия</a:t>
            </a:r>
          </a:p>
        </p:txBody>
      </p:sp>
      <p:sp>
        <p:nvSpPr>
          <p:cNvPr id="14" name="Прямоугольник 13"/>
          <p:cNvSpPr/>
          <p:nvPr/>
        </p:nvSpPr>
        <p:spPr>
          <a:xfrm rot="337892">
            <a:off x="6184900" y="3094038"/>
            <a:ext cx="26543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здоровый образ жизни</a:t>
            </a:r>
          </a:p>
        </p:txBody>
      </p:sp>
      <p:sp>
        <p:nvSpPr>
          <p:cNvPr id="15" name="Прямоугольник 14"/>
          <p:cNvSpPr/>
          <p:nvPr/>
        </p:nvSpPr>
        <p:spPr>
          <a:xfrm rot="296787">
            <a:off x="6143625" y="3889375"/>
            <a:ext cx="274955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адекватная самооценка</a:t>
            </a:r>
          </a:p>
        </p:txBody>
      </p:sp>
      <p:sp>
        <p:nvSpPr>
          <p:cNvPr id="17" name="Прямоугольник 16"/>
          <p:cNvSpPr/>
          <p:nvPr/>
        </p:nvSpPr>
        <p:spPr>
          <a:xfrm rot="21064481">
            <a:off x="258763" y="4113213"/>
            <a:ext cx="2968625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умение отстаивать свои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взгляды и убеждения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647950" y="5364163"/>
            <a:ext cx="41370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достаточный уровень воспитанности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671763" y="6092825"/>
            <a:ext cx="437038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коммуникативность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культура общения</a:t>
            </a:r>
          </a:p>
        </p:txBody>
      </p:sp>
      <p:sp>
        <p:nvSpPr>
          <p:cNvPr id="20" name="Прямоугольник 19"/>
          <p:cNvSpPr/>
          <p:nvPr/>
        </p:nvSpPr>
        <p:spPr>
          <a:xfrm rot="245364">
            <a:off x="6151563" y="4738688"/>
            <a:ext cx="2879725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способность использовать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знания на практике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21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60850" y="4797425"/>
            <a:ext cx="44640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Попробуйте и Вы, если хотите тонко чувствовать и понимать своих учеников!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/>
          </a:blip>
          <a:stretch>
            <a:fillRect/>
          </a:stretch>
        </p:blipFill>
        <p:spPr>
          <a:xfrm>
            <a:off x="395536" y="5517232"/>
            <a:ext cx="1028519" cy="1160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/>
          </a:blip>
          <a:stretch>
            <a:fillRect/>
          </a:stretch>
        </p:blipFill>
        <p:spPr>
          <a:xfrm>
            <a:off x="7676524" y="260648"/>
            <a:ext cx="1048378" cy="1182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36563" y="430213"/>
            <a:ext cx="4679950" cy="184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Лучший способ для учителя воспитывать творчество в детях – самому быть творческой личностью.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8" name="Picture 6" descr="http://www.zanimatika.ru/myimages/lie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3347864" y="2132856"/>
            <a:ext cx="2479395" cy="2424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 поэтических занятий: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межкультурной коммуникативной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компетенции;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развитие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творческого потенциала учащихся при опоре на эстетическое и художественное освоение мира на основе базового уровня овладения английским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языком;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Решение проблем нравственного воспитания через раскрытие «Я» - позиции.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поэтических занятий: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412875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расширить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словарный запас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учащихся;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пробудить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чувства и эмоции для решения общечеловеческих проблем,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сделать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их более восприимчивыми к окружающему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миру;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/>
              <a:t>Формировать  творческое </a:t>
            </a:r>
            <a:r>
              <a:rPr lang="ru-RU" sz="2800" dirty="0"/>
              <a:t>восприятие </a:t>
            </a:r>
            <a:r>
              <a:rPr lang="ru-RU" sz="2800" dirty="0" smtClean="0"/>
              <a:t>искусства;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заложить основу будущего самостоятельного чтения и креативного развития личности.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Поэтическое произведение  - мысль, выраженная в образной форме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5259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иллюстрирует языковые явления;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пробуждает интерес к </a:t>
            </a:r>
            <a:r>
              <a:rPr lang="ru-RU" sz="2800" i="1" dirty="0">
                <a:latin typeface="Arial" panose="020B0604020202020204" pitchFamily="34" charset="0"/>
                <a:cs typeface="Arial" panose="020B0604020202020204" pitchFamily="34" charset="0"/>
              </a:rPr>
              <a:t>родному </a:t>
            </a:r>
            <a:r>
              <a:rPr lang="ru-RU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 иностранному слову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способствует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постижению и запоминанию звукового и содержательного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аспектов.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http://didukh.com/wp-content/uploads/2012/05/lTS5VJfH8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5875" y="2060575"/>
            <a:ext cx="9144000" cy="4394200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Learning new words is like climbing a mountain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collecting stones on the way polishing them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putting them in your pocket so your journey is slow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stones are heavy but when you reach home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of the mountain is still with you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collect words like sea shells.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one is different.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They are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white, pink, grey,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87675" y="188913"/>
            <a:ext cx="5843588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LEARNING A LANGUAGE IS LIKE …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13787" cy="1143000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Титаны британской поэзии</a:t>
            </a:r>
            <a:endParaRPr lang="ru-RU" sz="36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7663" y="4149725"/>
            <a:ext cx="8616950" cy="24479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Знакомство с шедеврами британской поэзии,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национальным своеобразием и  традициями быта,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4"/>
              </a:buBlip>
              <a:defRPr/>
            </a:pPr>
            <a:r>
              <a:rPr lang="ru-RU" sz="28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особенностями образности в поэзии. </a:t>
            </a:r>
            <a:endParaRPr lang="ru-RU" sz="28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13787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проблем нравственного воспитания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5040313"/>
          </a:xfrm>
          <a:blipFill dpi="0" rotWithShape="1">
            <a:blip r:embed="rId4">
              <a:extLst/>
            </a:blip>
            <a:srcRect/>
            <a:stretch>
              <a:fillRect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Уроки поэзии помогают: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решить проблему эстетического и нравственного воспитания,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получить знания,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переоценить  ценности и  раскрыть свое личное «Я»,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Blip>
                <a:blip r:embed="rId5"/>
              </a:buBlip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самостоятельно ответить на поставленные вопросы.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1885</Words>
  <Application>Microsoft Office PowerPoint</Application>
  <PresentationFormat>Экран (4:3)</PresentationFormat>
  <Paragraphs>326</Paragraphs>
  <Slides>31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«Мир наших ярких открытий…» стихосложение в заданном формате на уроках английского языка и во внеурочной деятельности»</vt:lpstr>
      <vt:lpstr>В каждом ребенке есть солнце, только дайте ему светить.                                Сократ</vt:lpstr>
      <vt:lpstr>Презентация PowerPoint</vt:lpstr>
      <vt:lpstr>Цель поэтических занятий:</vt:lpstr>
      <vt:lpstr>Задачи поэтических занятий:</vt:lpstr>
      <vt:lpstr>Поэтическое произведение  - мысль, выраженная в образной форме</vt:lpstr>
      <vt:lpstr>LEARNING A LANGUAGE IS LIKE …</vt:lpstr>
      <vt:lpstr>Титаны британской поэзии</vt:lpstr>
      <vt:lpstr>Решение проблем нравственного воспитания</vt:lpstr>
      <vt:lpstr>Презентация PowerPoint</vt:lpstr>
      <vt:lpstr>Принципы</vt:lpstr>
      <vt:lpstr>Создание зоны актуального развития</vt:lpstr>
      <vt:lpstr>Алгоритм работы по курсу:</vt:lpstr>
      <vt:lpstr>Начальная школа</vt:lpstr>
      <vt:lpstr>Презентация PowerPoint</vt:lpstr>
      <vt:lpstr>Презентация PowerPoint</vt:lpstr>
      <vt:lpstr>Старшая школа - груки</vt:lpstr>
      <vt:lpstr>“Unusual Subjects – ассоциации”</vt:lpstr>
      <vt:lpstr>“Picture Promting”</vt:lpstr>
      <vt:lpstr>Рэп - форма</vt:lpstr>
      <vt:lpstr> Награды за стихи на олимпиаде</vt:lpstr>
      <vt:lpstr>Cinquain</vt:lpstr>
      <vt:lpstr>Презентация PowerPoint</vt:lpstr>
      <vt:lpstr>Name Acrostic</vt:lpstr>
      <vt:lpstr>Презентация PowerPoint</vt:lpstr>
      <vt:lpstr>Презентация PowerPoint</vt:lpstr>
      <vt:lpstr>Презентация PowerPoint</vt:lpstr>
      <vt:lpstr>The North of England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Авторская статья «Мир наших ярких открытий…» или некоторые приемы работы с поэтическими текстами вне уроков и на уроках английского языка»</dc:title>
  <dc:creator>Владислав</dc:creator>
  <cp:lastModifiedBy>Владислав</cp:lastModifiedBy>
  <cp:revision>97</cp:revision>
  <dcterms:created xsi:type="dcterms:W3CDTF">2014-07-01T15:17:11Z</dcterms:created>
  <dcterms:modified xsi:type="dcterms:W3CDTF">2016-04-17T16:59:36Z</dcterms:modified>
</cp:coreProperties>
</file>