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4" autoAdjust="0"/>
    <p:restoredTop sz="94660"/>
  </p:normalViewPr>
  <p:slideViewPr>
    <p:cSldViewPr>
      <p:cViewPr varScale="1">
        <p:scale>
          <a:sx n="63" d="100"/>
          <a:sy n="63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Арт-терапия</a:t>
            </a:r>
            <a:r>
              <a:rPr lang="ru-RU" dirty="0" smtClean="0"/>
              <a:t> в начальной школе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640960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/>
              <a:t>Самая большая ценность в мире – Человек и жизнь: </a:t>
            </a:r>
          </a:p>
          <a:p>
            <a:pPr>
              <a:buNone/>
            </a:pPr>
            <a:r>
              <a:rPr lang="ru-RU" sz="2800" i="1" dirty="0" smtClean="0"/>
              <a:t>чужая, своя, …жизнь на всём её протяжении.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endParaRPr lang="ru-RU" sz="2400" i="1" dirty="0" smtClean="0"/>
          </a:p>
          <a:p>
            <a:pPr algn="r">
              <a:buNone/>
            </a:pPr>
            <a:r>
              <a:rPr lang="ru-RU" sz="2400" i="1" dirty="0" smtClean="0"/>
              <a:t>Колыванова А.В.</a:t>
            </a:r>
          </a:p>
          <a:p>
            <a:pPr algn="r">
              <a:buNone/>
            </a:pPr>
            <a:r>
              <a:rPr lang="ru-RU" sz="2400" i="1" dirty="0" smtClean="0"/>
              <a:t>Учитель начальных классов</a:t>
            </a:r>
          </a:p>
          <a:p>
            <a:pPr algn="r">
              <a:buNone/>
            </a:pPr>
            <a:r>
              <a:rPr lang="en-US" sz="2400" i="1" dirty="0" smtClean="0"/>
              <a:t>I </a:t>
            </a:r>
            <a:r>
              <a:rPr lang="ru-RU" sz="2400" i="1" dirty="0" smtClean="0"/>
              <a:t>кв. категории</a:t>
            </a:r>
          </a:p>
          <a:p>
            <a:pPr algn="r">
              <a:buNone/>
            </a:pPr>
            <a:r>
              <a:rPr lang="ru-RU" sz="2400" i="1" dirty="0" smtClean="0"/>
              <a:t>МАОУ «СОШ №133» г. Перми</a:t>
            </a:r>
            <a:endParaRPr lang="ru-RU" sz="2400" i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Структура занятий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472608"/>
          </a:xfrm>
        </p:spPr>
        <p:txBody>
          <a:bodyPr>
            <a:normAutofit fontScale="32500" lnSpcReduction="20000"/>
          </a:bodyPr>
          <a:lstStyle/>
          <a:p>
            <a:r>
              <a:rPr lang="ru-RU" sz="9600" b="1" i="1" dirty="0" smtClean="0"/>
              <a:t>Ритуал </a:t>
            </a:r>
            <a:r>
              <a:rPr lang="ru-RU" sz="9600" b="1" i="1" dirty="0" smtClean="0"/>
              <a:t>приветствия </a:t>
            </a:r>
          </a:p>
          <a:p>
            <a:pPr>
              <a:buNone/>
            </a:pPr>
            <a:r>
              <a:rPr lang="ru-RU" sz="9600" b="1" i="1" dirty="0" smtClean="0"/>
              <a:t>(</a:t>
            </a:r>
            <a:r>
              <a:rPr lang="ru-RU" sz="9600" i="1" dirty="0" smtClean="0"/>
              <a:t>упражнение-приветствие,</a:t>
            </a:r>
            <a:r>
              <a:rPr lang="ru-RU" sz="9600" i="1" dirty="0" smtClean="0"/>
              <a:t> коммуникативные игры и </a:t>
            </a:r>
            <a:r>
              <a:rPr lang="ru-RU" sz="9600" i="1" dirty="0" smtClean="0"/>
              <a:t>упражнения</a:t>
            </a:r>
            <a:r>
              <a:rPr lang="ru-RU" sz="9600" b="1" dirty="0" smtClean="0"/>
              <a:t>)</a:t>
            </a:r>
            <a:endParaRPr lang="ru-RU" sz="9600" b="1" dirty="0" smtClean="0"/>
          </a:p>
          <a:p>
            <a:r>
              <a:rPr lang="ru-RU" sz="9600" b="1" i="1" dirty="0" smtClean="0"/>
              <a:t>Основная </a:t>
            </a:r>
            <a:r>
              <a:rPr lang="ru-RU" sz="9600" b="1" i="1" dirty="0" smtClean="0"/>
              <a:t>часть</a:t>
            </a:r>
          </a:p>
          <a:p>
            <a:pPr>
              <a:buNone/>
            </a:pPr>
            <a:r>
              <a:rPr lang="ru-RU" sz="9600" b="1" i="1" dirty="0" smtClean="0"/>
              <a:t>(</a:t>
            </a:r>
            <a:r>
              <a:rPr lang="ru-RU" sz="9600" i="1" dirty="0" err="1" smtClean="0"/>
              <a:t>арт-терапевтические</a:t>
            </a:r>
            <a:r>
              <a:rPr lang="ru-RU" sz="9600" i="1" dirty="0" smtClean="0"/>
              <a:t> техники, разнообразный изобразительный материал, музыкальные инструменты </a:t>
            </a:r>
            <a:r>
              <a:rPr lang="ru-RU" sz="9600" i="1" dirty="0" smtClean="0"/>
              <a:t>и др</a:t>
            </a:r>
            <a:r>
              <a:rPr lang="ru-RU" sz="9600" i="1" dirty="0" smtClean="0"/>
              <a:t>.</a:t>
            </a:r>
            <a:r>
              <a:rPr lang="ru-RU" sz="9600" b="1" i="1" dirty="0" smtClean="0"/>
              <a:t>)</a:t>
            </a:r>
            <a:endParaRPr lang="ru-RU" sz="9600" b="1" i="1" dirty="0" smtClean="0"/>
          </a:p>
          <a:p>
            <a:r>
              <a:rPr lang="ru-RU" sz="9600" b="1" i="1" dirty="0" smtClean="0"/>
              <a:t>Обобщение  </a:t>
            </a:r>
          </a:p>
          <a:p>
            <a:pPr>
              <a:buNone/>
            </a:pPr>
            <a:r>
              <a:rPr lang="ru-RU" sz="9600" b="1" i="1" dirty="0" smtClean="0"/>
              <a:t>(</a:t>
            </a:r>
            <a:r>
              <a:rPr lang="ru-RU" sz="9600" i="1" dirty="0" smtClean="0"/>
              <a:t>«</a:t>
            </a:r>
            <a:r>
              <a:rPr lang="ru-RU" sz="9600" i="1" dirty="0" smtClean="0"/>
              <a:t>Обратная связь</a:t>
            </a:r>
            <a:r>
              <a:rPr lang="ru-RU" sz="9600" i="1" dirty="0" smtClean="0"/>
              <a:t>»,</a:t>
            </a:r>
            <a:r>
              <a:rPr lang="ru-RU" sz="9600" i="1" dirty="0" smtClean="0"/>
              <a:t> </a:t>
            </a:r>
            <a:r>
              <a:rPr lang="ru-RU" sz="9600" i="1" dirty="0" smtClean="0"/>
              <a:t>выставка </a:t>
            </a:r>
            <a:r>
              <a:rPr lang="ru-RU" sz="9600" i="1" dirty="0" smtClean="0"/>
              <a:t>работ, обсуждение в парах, обмен чувствами, названий к </a:t>
            </a:r>
            <a:r>
              <a:rPr lang="ru-RU" sz="9600" i="1" dirty="0" smtClean="0"/>
              <a:t>работам</a:t>
            </a:r>
            <a:r>
              <a:rPr lang="ru-RU" sz="9600" b="1" i="1" dirty="0" smtClean="0"/>
              <a:t>)</a:t>
            </a:r>
            <a:endParaRPr lang="ru-RU" sz="9600" b="1" i="1" dirty="0" smtClean="0"/>
          </a:p>
          <a:p>
            <a:r>
              <a:rPr lang="ru-RU" sz="9600" b="1" i="1" dirty="0" smtClean="0"/>
              <a:t>Ритуал </a:t>
            </a:r>
            <a:r>
              <a:rPr lang="ru-RU" sz="9600" b="1" i="1" dirty="0" smtClean="0"/>
              <a:t>прощания</a:t>
            </a:r>
          </a:p>
          <a:p>
            <a:pPr>
              <a:buNone/>
            </a:pPr>
            <a:r>
              <a:rPr lang="ru-RU" sz="6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Бережное отношение к Детскому творчеству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Папки</a:t>
            </a:r>
          </a:p>
          <a:p>
            <a:r>
              <a:rPr lang="ru-RU" i="1" dirty="0" smtClean="0"/>
              <a:t>Альбомы</a:t>
            </a:r>
          </a:p>
          <a:p>
            <a:r>
              <a:rPr lang="ru-RU" i="1" dirty="0" smtClean="0"/>
              <a:t>Книги</a:t>
            </a:r>
          </a:p>
          <a:p>
            <a:r>
              <a:rPr lang="ru-RU" i="1" dirty="0" smtClean="0"/>
              <a:t>Выставки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2770" name="Picture 2" descr="C:\Users\Анна\Desktop\2016-02-11 портфолио фото\портфолио фото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484784"/>
            <a:ext cx="3168352" cy="2376455"/>
          </a:xfrm>
          <a:prstGeom prst="rect">
            <a:avLst/>
          </a:prstGeom>
          <a:noFill/>
        </p:spPr>
      </p:pic>
      <p:pic>
        <p:nvPicPr>
          <p:cNvPr id="32771" name="Picture 3" descr="C:\Users\Анна\Desktop\2016-02-11 портфолио фото\портфолио фото 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005064"/>
            <a:ext cx="3552109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Ожидаемый результат: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i="1" dirty="0" smtClean="0"/>
              <a:t>Стабилизация эмоционального состояния </a:t>
            </a:r>
            <a:r>
              <a:rPr lang="ru-RU" dirty="0" smtClean="0"/>
              <a:t>(успешная </a:t>
            </a:r>
            <a:r>
              <a:rPr lang="ru-RU" dirty="0" smtClean="0"/>
              <a:t>адаптации к изменяющимся </a:t>
            </a:r>
            <a:r>
              <a:rPr lang="ru-RU" dirty="0" smtClean="0"/>
              <a:t>условиям)</a:t>
            </a:r>
            <a:endParaRPr lang="ru-RU" dirty="0" smtClean="0"/>
          </a:p>
          <a:p>
            <a:pPr lvl="0"/>
            <a:r>
              <a:rPr lang="ru-RU" b="1" i="1" dirty="0" smtClean="0"/>
              <a:t>Социальная </a:t>
            </a:r>
            <a:r>
              <a:rPr lang="ru-RU" b="1" i="1" dirty="0" smtClean="0"/>
              <a:t>адаптация</a:t>
            </a:r>
          </a:p>
          <a:p>
            <a:pPr lvl="0">
              <a:buNone/>
            </a:pPr>
            <a:r>
              <a:rPr lang="ru-RU" b="1" i="1" dirty="0" smtClean="0"/>
              <a:t> </a:t>
            </a:r>
            <a:r>
              <a:rPr lang="ru-RU" b="1" i="1" dirty="0" smtClean="0"/>
              <a:t>  (</a:t>
            </a:r>
            <a:r>
              <a:rPr lang="ru-RU" dirty="0" smtClean="0"/>
              <a:t>благоприятный климат </a:t>
            </a:r>
            <a:r>
              <a:rPr lang="ru-RU" dirty="0" smtClean="0"/>
              <a:t>в </a:t>
            </a:r>
            <a:r>
              <a:rPr lang="ru-RU" dirty="0" smtClean="0"/>
              <a:t>классе, уверенность </a:t>
            </a:r>
            <a:r>
              <a:rPr lang="ru-RU" dirty="0" smtClean="0"/>
              <a:t>в собственных </a:t>
            </a:r>
            <a:r>
              <a:rPr lang="ru-RU" dirty="0" smtClean="0"/>
              <a:t>силах, стремление </a:t>
            </a:r>
            <a:r>
              <a:rPr lang="ru-RU" dirty="0" smtClean="0"/>
              <a:t>к самовыражению, позитивное отношение к </a:t>
            </a:r>
            <a:r>
              <a:rPr lang="ru-RU" dirty="0" smtClean="0"/>
              <a:t>себе)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Радость познания</a:t>
            </a:r>
            <a:endParaRPr lang="ru-RU" i="1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4162"/>
            <a:ext cx="4931469" cy="493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1268760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/>
              <a:t>Испытав это чувство однажды, ребёнок будет стремиться в своих рисунках, аппликациях, игре и т.д. рассказать о том, что узнал, увидел, и самое главное пережил, почувствовал</a:t>
            </a:r>
            <a:endParaRPr lang="ru-RU" sz="40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Отрицательные факторы среды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628800"/>
            <a:ext cx="4248472" cy="309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drjaneogawa.com/wp-content/uploads/2013/05/eyeglasses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4444" y="4797152"/>
            <a:ext cx="3515454" cy="1857104"/>
          </a:xfrm>
          <a:prstGeom prst="rect">
            <a:avLst/>
          </a:prstGeom>
          <a:noFill/>
        </p:spPr>
      </p:pic>
      <p:pic>
        <p:nvPicPr>
          <p:cNvPr id="1030" name="Picture 6" descr="http://pplware.sapo.pt/wp-content/uploads/2013/04/kids_te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4787096"/>
            <a:ext cx="2880319" cy="19184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АРТ-терапия</a:t>
            </a:r>
            <a:endParaRPr lang="ru-RU" dirty="0"/>
          </a:p>
        </p:txBody>
      </p:sp>
      <p:pic>
        <p:nvPicPr>
          <p:cNvPr id="27652" name="Picture 4" descr="http://uploads.likengo.ru/uploads/albums/1d/5c/003611f578cf60349d68e1380c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196752"/>
            <a:ext cx="3207629" cy="2205245"/>
          </a:xfrm>
          <a:prstGeom prst="rect">
            <a:avLst/>
          </a:prstGeom>
          <a:noFill/>
        </p:spPr>
      </p:pic>
      <p:pic>
        <p:nvPicPr>
          <p:cNvPr id="27658" name="Picture 10" descr="http://www.paninformatyk.com.pl/wordpress/wp-content/uploads/2011/08/collage-heart-2-1024x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3" y="2924944"/>
            <a:ext cx="2802114" cy="2492896"/>
          </a:xfrm>
          <a:prstGeom prst="rect">
            <a:avLst/>
          </a:prstGeom>
          <a:noFill/>
        </p:spPr>
      </p:pic>
      <p:pic>
        <p:nvPicPr>
          <p:cNvPr id="9" name="Picture 8" descr="http://posekretuvsemusvetu.ru/wp-content/uploads/2013/09/55.jpg5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725144"/>
            <a:ext cx="3742680" cy="184139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96752"/>
            <a:ext cx="2736304" cy="2033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ttp://img-winapps.appcolt.com/img/3/3/2433-1-good-health-for-kids-with-2798cc1101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653136"/>
            <a:ext cx="3353609" cy="18866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ИЗО- и </a:t>
            </a:r>
            <a:r>
              <a:rPr lang="ru-RU" i="1" dirty="0" err="1" smtClean="0"/>
              <a:t>глинотерапия</a:t>
            </a:r>
            <a:endParaRPr lang="ru-RU" i="1" dirty="0"/>
          </a:p>
        </p:txBody>
      </p:sp>
      <p:pic>
        <p:nvPicPr>
          <p:cNvPr id="29698" name="Picture 2" descr="C:\Users\Анна\Pictures\2016-03-31 школа 133 1в\школа 133 1в 0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005064"/>
            <a:ext cx="3525556" cy="2644167"/>
          </a:xfrm>
          <a:prstGeom prst="rect">
            <a:avLst/>
          </a:prstGeom>
          <a:noFill/>
        </p:spPr>
      </p:pic>
      <p:pic>
        <p:nvPicPr>
          <p:cNvPr id="29699" name="Picture 3" descr="C:\Users\Анна\Desktop\АРТ ФОТО\2016-03-28 17.56.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077072"/>
            <a:ext cx="3491880" cy="2618910"/>
          </a:xfrm>
          <a:prstGeom prst="rect">
            <a:avLst/>
          </a:prstGeom>
          <a:noFill/>
        </p:spPr>
      </p:pic>
      <p:pic>
        <p:nvPicPr>
          <p:cNvPr id="29700" name="Picture 4" descr="C:\Users\Анна\Desktop\АРТ ФОТО\2016-03-28 11.39.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96751"/>
            <a:ext cx="3312368" cy="2696469"/>
          </a:xfrm>
          <a:prstGeom prst="rect">
            <a:avLst/>
          </a:prstGeom>
          <a:noFill/>
        </p:spPr>
      </p:pic>
      <p:pic>
        <p:nvPicPr>
          <p:cNvPr id="29701" name="Picture 5" descr="C:\Users\Анна\Desktop\АРТ ФОТО\2016-03-11 11.43.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124744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Picture 3" descr="C:\Users\Анна\Pictures\2016-03-31 школа 133 1в\школа 133 1в 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3888431" cy="2916558"/>
          </a:xfrm>
          <a:prstGeom prst="rect">
            <a:avLst/>
          </a:prstGeom>
          <a:noFill/>
        </p:spPr>
      </p:pic>
      <p:pic>
        <p:nvPicPr>
          <p:cNvPr id="30724" name="Picture 4" descr="C:\Users\Анна\Pictures\2016-03-31 школа 133 1в\школа 133 1в 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789040"/>
            <a:ext cx="3864414" cy="2898543"/>
          </a:xfrm>
          <a:prstGeom prst="rect">
            <a:avLst/>
          </a:prstGeom>
          <a:noFill/>
        </p:spPr>
      </p:pic>
      <p:pic>
        <p:nvPicPr>
          <p:cNvPr id="30726" name="Picture 6" descr="C:\Users\Анна\Pictures\2016-03-31 школа 133 1в\школа 133 1в 09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053" y="3717032"/>
            <a:ext cx="3912435" cy="2934326"/>
          </a:xfrm>
          <a:prstGeom prst="rect">
            <a:avLst/>
          </a:prstGeom>
          <a:noFill/>
        </p:spPr>
      </p:pic>
      <p:pic>
        <p:nvPicPr>
          <p:cNvPr id="30727" name="Picture 7" descr="C:\Users\Анна\Pictures\2016-03-31 школа 133 1в\школа 133 1в 0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620688"/>
            <a:ext cx="3840118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7" name="Picture 3" descr="C:\Users\Анна\Desktop\АРТ ФОТО\2016-03-28 17.57.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3429000"/>
            <a:ext cx="4128458" cy="3096344"/>
          </a:xfrm>
          <a:prstGeom prst="rect">
            <a:avLst/>
          </a:prstGeom>
          <a:noFill/>
        </p:spPr>
      </p:pic>
      <p:pic>
        <p:nvPicPr>
          <p:cNvPr id="31748" name="Picture 4" descr="C:\Users\Анна\Desktop\АРТ ФОТО\2016-03-03 15.02.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4021" y="332656"/>
            <a:ext cx="3840427" cy="2880320"/>
          </a:xfrm>
          <a:prstGeom prst="rect">
            <a:avLst/>
          </a:prstGeom>
          <a:noFill/>
        </p:spPr>
      </p:pic>
      <p:pic>
        <p:nvPicPr>
          <p:cNvPr id="31749" name="Picture 5" descr="C:\Users\Анна\Desktop\АРТ ФОТО\2016-03-11 12.54.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3501008"/>
            <a:ext cx="4032448" cy="3024336"/>
          </a:xfrm>
          <a:prstGeom prst="rect">
            <a:avLst/>
          </a:prstGeom>
          <a:noFill/>
        </p:spPr>
      </p:pic>
      <p:pic>
        <p:nvPicPr>
          <p:cNvPr id="31750" name="Picture 6" descr="C:\Users\Анна\Desktop\фото 2013-15\2015-10-21 12.08.3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60648"/>
            <a:ext cx="3918876" cy="293915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Задача педагога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Помочь средствами </a:t>
            </a:r>
            <a:r>
              <a:rPr lang="ru-RU" i="1" dirty="0" err="1" smtClean="0"/>
              <a:t>арт-терапии</a:t>
            </a:r>
            <a:r>
              <a:rPr lang="ru-RU" i="1" dirty="0" smtClean="0"/>
              <a:t> справиться с проблемами.</a:t>
            </a:r>
          </a:p>
          <a:p>
            <a:r>
              <a:rPr lang="ru-RU" i="1" dirty="0" smtClean="0"/>
              <a:t>Дать выход эмоциям и творческой </a:t>
            </a:r>
            <a:r>
              <a:rPr lang="ru-RU" i="1" dirty="0" smtClean="0"/>
              <a:t>энергии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Принципы занятий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i="1" dirty="0" smtClean="0"/>
              <a:t>Отказ от негативных оценочных суждений, отрицательного программирования.</a:t>
            </a:r>
          </a:p>
          <a:p>
            <a:pPr>
              <a:buFont typeface="Wingdings" pitchFamily="2" charset="2"/>
              <a:buChar char="v"/>
            </a:pPr>
            <a:r>
              <a:rPr lang="ru-RU" sz="2800" i="1" dirty="0" smtClean="0"/>
              <a:t>Принятие способов деятельности, выбранных по желанию обучающихся.</a:t>
            </a:r>
          </a:p>
          <a:p>
            <a:pPr>
              <a:buFont typeface="Wingdings" pitchFamily="2" charset="2"/>
              <a:buChar char="v"/>
            </a:pPr>
            <a:r>
              <a:rPr lang="ru-RU" sz="2800" i="1" dirty="0" smtClean="0"/>
              <a:t>Принятие </a:t>
            </a:r>
            <a:r>
              <a:rPr lang="ru-RU" sz="2800" i="1" dirty="0" smtClean="0"/>
              <a:t>и одобрение всех продуктов творческой деятельности ребёнка, независимо от содержания, формы и качества</a:t>
            </a:r>
          </a:p>
          <a:p>
            <a:pPr>
              <a:buFont typeface="Wingdings" pitchFamily="2" charset="2"/>
              <a:buChar char="v"/>
            </a:pPr>
            <a:r>
              <a:rPr lang="ru-RU" sz="2800" i="1" dirty="0" smtClean="0"/>
              <a:t>Обращение к ситуации, поступку и его последствиям, а не к личности и характеру самого ребёнка, поддержка позитивного образа «Я».</a:t>
            </a:r>
            <a:endParaRPr lang="ru-RU" sz="2800" i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Основные правила работы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i="1" dirty="0" smtClean="0"/>
              <a:t>Внимательно слушать друг друга, не перебивать говорящего, проявлять взаимное уважение.</a:t>
            </a:r>
          </a:p>
          <a:p>
            <a:r>
              <a:rPr lang="ru-RU" sz="2800" i="1" dirty="0" smtClean="0"/>
              <a:t>Принимать активное участие в занятии по желанию, ценить вклад каждого</a:t>
            </a:r>
          </a:p>
          <a:p>
            <a:r>
              <a:rPr lang="ru-RU" sz="2800" i="1" dirty="0" smtClean="0"/>
              <a:t>Всё сказанное оставлять в стенах класса (уважение «чужой тайны»).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193</TotalTime>
  <Words>253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Арт-терапия в начальной школе</vt:lpstr>
      <vt:lpstr>Отрицательные факторы среды</vt:lpstr>
      <vt:lpstr>АРТ-терапия</vt:lpstr>
      <vt:lpstr>ИЗО- и глинотерапия</vt:lpstr>
      <vt:lpstr>Слайд 5</vt:lpstr>
      <vt:lpstr>Слайд 6</vt:lpstr>
      <vt:lpstr>Задача педагога</vt:lpstr>
      <vt:lpstr>Принципы занятий</vt:lpstr>
      <vt:lpstr>Основные правила работы</vt:lpstr>
      <vt:lpstr>Структура занятий</vt:lpstr>
      <vt:lpstr>Бережное отношение к Детскому творчеству</vt:lpstr>
      <vt:lpstr>Ожидаемый результат:</vt:lpstr>
      <vt:lpstr>Радость познания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Арт-терапия в начальной школе</dc:title>
  <dc:creator>Анна</dc:creator>
  <cp:lastModifiedBy>татьяна</cp:lastModifiedBy>
  <cp:revision>27</cp:revision>
  <dcterms:created xsi:type="dcterms:W3CDTF">2016-03-30T17:31:54Z</dcterms:created>
  <dcterms:modified xsi:type="dcterms:W3CDTF">2016-03-30T21:35:42Z</dcterms:modified>
</cp:coreProperties>
</file>