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2" r:id="rId5"/>
    <p:sldId id="263" r:id="rId6"/>
    <p:sldId id="267" r:id="rId7"/>
    <p:sldId id="266" r:id="rId8"/>
    <p:sldId id="265" r:id="rId9"/>
    <p:sldId id="270" r:id="rId10"/>
    <p:sldId id="269" r:id="rId11"/>
    <p:sldId id="268" r:id="rId12"/>
    <p:sldId id="261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BB9AA13-5BB6-4A9B-B787-ECFDACBB6503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983B365-C53F-486D-A44F-B8B60BBEA8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http://www.phoenixblanc.com/pictures/univers_fond/picture_12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1428736"/>
            <a:ext cx="655314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Плоский театр</a:t>
            </a:r>
          </a:p>
          <a:p>
            <a:pPr algn="ctr"/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«Волшебная тень»</a:t>
            </a:r>
            <a:endParaRPr lang="ru-RU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3929066"/>
            <a:ext cx="383308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i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Галиулина</a:t>
            </a:r>
            <a:r>
              <a:rPr lang="ru-RU" sz="3200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Анастасия Валентиновна</a:t>
            </a:r>
          </a:p>
          <a:p>
            <a:pPr algn="ctr"/>
            <a:r>
              <a:rPr lang="ru-RU" sz="1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Учитель начальных классов</a:t>
            </a:r>
            <a:endParaRPr lang="en-US" sz="16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n-US" sz="1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 </a:t>
            </a:r>
            <a:r>
              <a:rPr lang="ru-RU" sz="1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кв. категории</a:t>
            </a:r>
          </a:p>
          <a:p>
            <a:pPr algn="ctr"/>
            <a:r>
              <a:rPr lang="ru-RU" sz="1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МАОУ «СОШ №133» г. Перми</a:t>
            </a:r>
            <a:endParaRPr lang="en-US" sz="16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1600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Содержимое 5" descr="IMG_20160330_18022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7812" t="10416" r="13672" b="3645"/>
          <a:stretch>
            <a:fillRect/>
          </a:stretch>
        </p:blipFill>
        <p:spPr>
          <a:xfrm>
            <a:off x="1000100" y="500042"/>
            <a:ext cx="7000924" cy="5747027"/>
          </a:xfrm>
        </p:spPr>
      </p:pic>
      <p:pic>
        <p:nvPicPr>
          <p:cNvPr id="7" name="Рисунок 6" descr="IMG_20160330_180250.jpg"/>
          <p:cNvPicPr>
            <a:picLocks noChangeAspect="1"/>
          </p:cNvPicPr>
          <p:nvPr/>
        </p:nvPicPr>
        <p:blipFill>
          <a:blip r:embed="rId4" cstate="print"/>
          <a:srcRect l="11718" t="11458" r="8594" b="8333"/>
          <a:stretch>
            <a:fillRect/>
          </a:stretch>
        </p:blipFill>
        <p:spPr>
          <a:xfrm>
            <a:off x="1000100" y="571480"/>
            <a:ext cx="7072362" cy="5429288"/>
          </a:xfrm>
          <a:prstGeom prst="rect">
            <a:avLst/>
          </a:prstGeom>
        </p:spPr>
      </p:pic>
      <p:pic>
        <p:nvPicPr>
          <p:cNvPr id="8" name="Рисунок 7" descr="IMG_20160330_180314.jpg"/>
          <p:cNvPicPr>
            <a:picLocks noChangeAspect="1"/>
          </p:cNvPicPr>
          <p:nvPr/>
        </p:nvPicPr>
        <p:blipFill>
          <a:blip r:embed="rId5" cstate="print"/>
          <a:srcRect l="3906" t="3125" r="7812" b="4166"/>
          <a:stretch>
            <a:fillRect/>
          </a:stretch>
        </p:blipFill>
        <p:spPr>
          <a:xfrm>
            <a:off x="928662" y="428604"/>
            <a:ext cx="7072362" cy="5570267"/>
          </a:xfrm>
          <a:prstGeom prst="rect">
            <a:avLst/>
          </a:prstGeom>
        </p:spPr>
      </p:pic>
      <p:pic>
        <p:nvPicPr>
          <p:cNvPr id="11" name="Рисунок 10" descr="IMG_20160330_180356.jpg"/>
          <p:cNvPicPr>
            <a:picLocks noChangeAspect="1"/>
          </p:cNvPicPr>
          <p:nvPr/>
        </p:nvPicPr>
        <p:blipFill>
          <a:blip r:embed="rId6" cstate="print"/>
          <a:srcRect l="5468" t="4166" r="3906" b="4166"/>
          <a:stretch>
            <a:fillRect/>
          </a:stretch>
        </p:blipFill>
        <p:spPr>
          <a:xfrm>
            <a:off x="500034" y="285728"/>
            <a:ext cx="8143932" cy="6178155"/>
          </a:xfrm>
          <a:prstGeom prst="rect">
            <a:avLst/>
          </a:prstGeom>
        </p:spPr>
      </p:pic>
      <p:pic>
        <p:nvPicPr>
          <p:cNvPr id="12" name="Рисунок 11" descr="IMG_20160330_180428.jpg"/>
          <p:cNvPicPr>
            <a:picLocks noChangeAspect="1"/>
          </p:cNvPicPr>
          <p:nvPr/>
        </p:nvPicPr>
        <p:blipFill>
          <a:blip r:embed="rId7" cstate="print"/>
          <a:srcRect l="3125" t="6250"/>
          <a:stretch>
            <a:fillRect/>
          </a:stretch>
        </p:blipFill>
        <p:spPr>
          <a:xfrm>
            <a:off x="142844" y="142852"/>
            <a:ext cx="8858280" cy="6429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6" name="Содержимое 5" descr="IMG_20160330_18095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8984" t="8854" r="4297" b="2083"/>
          <a:stretch>
            <a:fillRect/>
          </a:stretch>
        </p:blipFill>
        <p:spPr>
          <a:xfrm>
            <a:off x="285720" y="357165"/>
            <a:ext cx="8143932" cy="6273029"/>
          </a:xfrm>
        </p:spPr>
      </p:pic>
      <p:pic>
        <p:nvPicPr>
          <p:cNvPr id="7" name="Рисунок 6" descr="IMG_20160330_181005.jpg"/>
          <p:cNvPicPr>
            <a:picLocks noChangeAspect="1"/>
          </p:cNvPicPr>
          <p:nvPr/>
        </p:nvPicPr>
        <p:blipFill>
          <a:blip r:embed="rId4" cstate="print"/>
          <a:srcRect l="5468" t="5208"/>
          <a:stretch>
            <a:fillRect/>
          </a:stretch>
        </p:blipFill>
        <p:spPr>
          <a:xfrm>
            <a:off x="285720" y="428604"/>
            <a:ext cx="8001056" cy="6017323"/>
          </a:xfrm>
          <a:prstGeom prst="rect">
            <a:avLst/>
          </a:prstGeom>
        </p:spPr>
      </p:pic>
      <p:pic>
        <p:nvPicPr>
          <p:cNvPr id="8" name="Рисунок 7" descr="IMG_20160330_181113.jpg"/>
          <p:cNvPicPr>
            <a:picLocks noChangeAspect="1"/>
          </p:cNvPicPr>
          <p:nvPr/>
        </p:nvPicPr>
        <p:blipFill>
          <a:blip r:embed="rId5" cstate="print"/>
          <a:srcRect l="5468" t="6250" r="14062" b="8333"/>
          <a:stretch>
            <a:fillRect/>
          </a:stretch>
        </p:blipFill>
        <p:spPr>
          <a:xfrm>
            <a:off x="357158" y="285728"/>
            <a:ext cx="7858180" cy="6256027"/>
          </a:xfrm>
          <a:prstGeom prst="rect">
            <a:avLst/>
          </a:prstGeom>
        </p:spPr>
      </p:pic>
      <p:pic>
        <p:nvPicPr>
          <p:cNvPr id="10" name="Рисунок 9" descr="IMG_20160330_181146.jpg"/>
          <p:cNvPicPr>
            <a:picLocks noChangeAspect="1"/>
          </p:cNvPicPr>
          <p:nvPr/>
        </p:nvPicPr>
        <p:blipFill>
          <a:blip r:embed="rId6" cstate="print"/>
          <a:srcRect l="1562" t="5208" r="6250"/>
          <a:stretch>
            <a:fillRect/>
          </a:stretch>
        </p:blipFill>
        <p:spPr>
          <a:xfrm>
            <a:off x="142844" y="0"/>
            <a:ext cx="8429684" cy="6500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Содержимое 4" descr="IMG_20160328_12281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1142984"/>
            <a:ext cx="6096000" cy="4572000"/>
          </a:xfrm>
        </p:spPr>
      </p:pic>
      <p:sp>
        <p:nvSpPr>
          <p:cNvPr id="7" name="TextBox 6"/>
          <p:cNvSpPr txBox="1"/>
          <p:nvPr/>
        </p:nvSpPr>
        <p:spPr>
          <a:xfrm>
            <a:off x="285720" y="285728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Вариативность программы.</a:t>
            </a:r>
            <a:endParaRPr lang="ru-RU" sz="36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500826" y="1071546"/>
            <a:ext cx="2500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Учёт интересов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356" y="3714752"/>
            <a:ext cx="2714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Уровень</a:t>
            </a:r>
          </a:p>
          <a:p>
            <a:pPr algn="ctr"/>
            <a:r>
              <a:rPr lang="ru-RU" sz="32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подготовки</a:t>
            </a:r>
            <a:endParaRPr lang="ru-RU" sz="3200" b="1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0"/>
            <a:ext cx="76230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Ожидаемые результаты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с двумя вырезанными соседними углами 6"/>
          <p:cNvSpPr/>
          <p:nvPr/>
        </p:nvSpPr>
        <p:spPr>
          <a:xfrm>
            <a:off x="357158" y="1214422"/>
            <a:ext cx="2571768" cy="1000132"/>
          </a:xfrm>
          <a:prstGeom prst="snip2Same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вырезанными соседними углами 7"/>
          <p:cNvSpPr/>
          <p:nvPr/>
        </p:nvSpPr>
        <p:spPr>
          <a:xfrm>
            <a:off x="6000760" y="1214422"/>
            <a:ext cx="2571768" cy="1000132"/>
          </a:xfrm>
          <a:prstGeom prst="snip2Same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вырезанными соседними углами 8"/>
          <p:cNvSpPr/>
          <p:nvPr/>
        </p:nvSpPr>
        <p:spPr>
          <a:xfrm>
            <a:off x="3143240" y="1214422"/>
            <a:ext cx="2571768" cy="1000132"/>
          </a:xfrm>
          <a:prstGeom prst="snip2Same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28596" y="1500174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</a:rPr>
              <a:t>предметные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1285860"/>
            <a:ext cx="2500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chemeClr val="bg1"/>
                </a:solidFill>
              </a:rPr>
              <a:t>метапредметные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1500174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</a:rPr>
              <a:t>личностные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2428868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  орфоэпические и интонационные нормы чтения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3786190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- речевое дыхание и правильная артикуляция</a:t>
            </a:r>
            <a:endParaRPr lang="ru-RU" sz="24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5072074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- </a:t>
            </a:r>
            <a:r>
              <a:rPr lang="ru-RU" sz="2400" dirty="0" smtClean="0"/>
              <a:t>сочинение несложных историй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143240" y="2643182"/>
            <a:ext cx="2571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</a:t>
            </a:r>
            <a:r>
              <a:rPr lang="ru-RU" sz="2400" dirty="0" smtClean="0"/>
              <a:t>планирование, организация, контроль и коррекция деятельности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143240" y="4786322"/>
            <a:ext cx="2643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 </a:t>
            </a:r>
            <a:r>
              <a:rPr lang="ru-RU" sz="2400" dirty="0" err="1" smtClean="0"/>
              <a:t>Взаимо</a:t>
            </a:r>
            <a:r>
              <a:rPr lang="ru-RU" sz="2400" dirty="0" smtClean="0"/>
              <a:t> и самооценка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3214678" y="5857892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 Анализ текстов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6143636" y="2357430"/>
            <a:ext cx="2500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 Реализация голосовых возможностей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143636" y="3571876"/>
            <a:ext cx="2428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</a:t>
            </a:r>
            <a:r>
              <a:rPr lang="ru-RU" sz="2400" dirty="0" smtClean="0"/>
              <a:t>Проявление творческих способностей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143636" y="4857760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 Эстетическая потребность</a:t>
            </a:r>
            <a:endParaRPr lang="ru-RU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5929322" y="5786454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 </a:t>
            </a:r>
            <a:r>
              <a:rPr lang="ru-RU" sz="2400" dirty="0" err="1" smtClean="0"/>
              <a:t>раскрепощенность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20160328_1201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500" y="1524000"/>
            <a:ext cx="3429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728" y="357166"/>
            <a:ext cx="64294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Актуальная проблема –</a:t>
            </a:r>
          </a:p>
          <a:p>
            <a:pPr algn="ctr"/>
            <a:r>
              <a:rPr lang="ru-RU" sz="4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ЗАСТЕНЧИВОСТЬ.</a:t>
            </a:r>
            <a:endParaRPr lang="ru-RU" sz="40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9" name="Рисунок 8" descr="IMG_34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571612"/>
            <a:ext cx="5588011" cy="4191008"/>
          </a:xfrm>
          <a:prstGeom prst="rect">
            <a:avLst/>
          </a:prstGeom>
        </p:spPr>
      </p:pic>
      <p:pic>
        <p:nvPicPr>
          <p:cNvPr id="10" name="Рисунок 9" descr="IMG_34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2643182"/>
            <a:ext cx="5492760" cy="4119570"/>
          </a:xfrm>
          <a:prstGeom prst="rect">
            <a:avLst/>
          </a:prstGeom>
        </p:spPr>
      </p:pic>
      <p:pic>
        <p:nvPicPr>
          <p:cNvPr id="6" name="Рисунок 5" descr="IMG_20160328_1201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71604" y="2143116"/>
            <a:ext cx="5572164" cy="4179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428604"/>
            <a:ext cx="4815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Театральная деятельность</a:t>
            </a:r>
            <a:endParaRPr lang="ru-RU" sz="48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2357430"/>
            <a:ext cx="235745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71802" y="2428868"/>
            <a:ext cx="235745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00760" y="2428868"/>
            <a:ext cx="235745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1500166" y="1857364"/>
            <a:ext cx="2714644" cy="50006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11" idx="0"/>
          </p:cNvCxnSpPr>
          <p:nvPr/>
        </p:nvCxnSpPr>
        <p:spPr>
          <a:xfrm rot="16200000" flipV="1">
            <a:off x="3951680" y="2130019"/>
            <a:ext cx="571504" cy="261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>
            <a:off x="4286248" y="1857364"/>
            <a:ext cx="2786082" cy="57150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0800000" flipV="1">
            <a:off x="4714876" y="3643314"/>
            <a:ext cx="2500330" cy="9286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8" idx="2"/>
          </p:cNvCxnSpPr>
          <p:nvPr/>
        </p:nvCxnSpPr>
        <p:spPr>
          <a:xfrm rot="10800000">
            <a:off x="1393010" y="3571876"/>
            <a:ext cx="2536049" cy="9286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11" idx="2"/>
          </p:cNvCxnSpPr>
          <p:nvPr/>
        </p:nvCxnSpPr>
        <p:spPr>
          <a:xfrm rot="16200000" flipH="1">
            <a:off x="3839760" y="4054082"/>
            <a:ext cx="857256" cy="3571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с одним скругленным углом 31"/>
          <p:cNvSpPr/>
          <p:nvPr/>
        </p:nvSpPr>
        <p:spPr>
          <a:xfrm>
            <a:off x="2643174" y="4500570"/>
            <a:ext cx="3500462" cy="1714512"/>
          </a:xfrm>
          <a:prstGeom prst="round1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285720" y="271462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персонификация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86116" y="2428868"/>
            <a:ext cx="2000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Примерка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разных социальных ролей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43636" y="2714620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Взаимодействие в </a:t>
            </a:r>
            <a:r>
              <a:rPr lang="ru-RU" b="1" dirty="0" err="1" smtClean="0">
                <a:solidFill>
                  <a:schemeClr val="bg1"/>
                </a:solidFill>
              </a:rPr>
              <a:t>групее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14612" y="4714884"/>
            <a:ext cx="3286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Преодоление застенчивости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7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770" decel="100000"/>
                                        <p:tgtEl>
                                          <p:spTgt spid="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32" grpId="0" animBg="1"/>
      <p:bldP spid="33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Содержимое 5" descr="IMG_20160328_12214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3437" r="5078"/>
          <a:stretch>
            <a:fillRect/>
          </a:stretch>
        </p:blipFill>
        <p:spPr>
          <a:xfrm>
            <a:off x="142844" y="1428735"/>
            <a:ext cx="4929222" cy="517160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42852"/>
            <a:ext cx="5643602" cy="121920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ПЛОСКИЙ   ТЕАТР</a:t>
            </a:r>
            <a:endParaRPr lang="ru-RU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643570" y="0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/>
              <a:t>Возраст </a:t>
            </a:r>
          </a:p>
          <a:p>
            <a:pPr algn="ctr"/>
            <a:r>
              <a:rPr lang="ru-RU" sz="3600" i="1" dirty="0" smtClean="0"/>
              <a:t>7-10лет</a:t>
            </a:r>
            <a:endParaRPr lang="ru-RU" sz="3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786446" y="1071546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Группа по </a:t>
            </a:r>
          </a:p>
          <a:p>
            <a:pPr algn="ctr"/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10-12 человек</a:t>
            </a:r>
            <a:endParaRPr lang="ru-RU" sz="36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2132" y="2357430"/>
            <a:ext cx="3429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>Занятие по 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>30 минут </a:t>
            </a:r>
          </a:p>
          <a:p>
            <a:pPr algn="ctr"/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>1 раз в неделю</a:t>
            </a:r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0694" y="4143380"/>
            <a:ext cx="35004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НАЛИЧИЕ компьютера, проектора, документ камеры</a:t>
            </a:r>
            <a:endParaRPr lang="ru-RU" sz="32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142852"/>
            <a:ext cx="5300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 типов занятий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500174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1. Типовые.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2500306"/>
            <a:ext cx="6572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2. Доминантные.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3500438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3.Комплесные.</a:t>
            </a:r>
            <a:endParaRPr lang="ru-RU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428596" y="4500570"/>
            <a:ext cx="71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4. Тематические.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5500702"/>
            <a:ext cx="750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5. </a:t>
            </a:r>
            <a:r>
              <a:rPr lang="ru-RU" sz="4000" dirty="0" err="1" smtClean="0"/>
              <a:t>Репитиционные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20160328_1232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71670" y="571480"/>
            <a:ext cx="4352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Виды работы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Рисунок 6" descr="IMG_20150918_090611.jpg"/>
          <p:cNvPicPr>
            <a:picLocks noChangeAspect="1"/>
          </p:cNvPicPr>
          <p:nvPr/>
        </p:nvPicPr>
        <p:blipFill>
          <a:blip r:embed="rId4" cstate="print"/>
          <a:srcRect l="15790" b="31579"/>
          <a:stretch>
            <a:fillRect/>
          </a:stretch>
        </p:blipFill>
        <p:spPr>
          <a:xfrm>
            <a:off x="214282" y="1214422"/>
            <a:ext cx="5643602" cy="3439094"/>
          </a:xfrm>
          <a:prstGeom prst="rect">
            <a:avLst/>
          </a:prstGeom>
        </p:spPr>
      </p:pic>
      <p:pic>
        <p:nvPicPr>
          <p:cNvPr id="10" name="Рисунок 9" descr="IMG_20150918_090151.jpg"/>
          <p:cNvPicPr>
            <a:picLocks noChangeAspect="1"/>
          </p:cNvPicPr>
          <p:nvPr/>
        </p:nvPicPr>
        <p:blipFill>
          <a:blip r:embed="rId5" cstate="print"/>
          <a:srcRect l="16902" t="3756" r="2816" b="24882"/>
          <a:stretch>
            <a:fillRect/>
          </a:stretch>
        </p:blipFill>
        <p:spPr>
          <a:xfrm>
            <a:off x="3786182" y="1214422"/>
            <a:ext cx="5143536" cy="3429024"/>
          </a:xfrm>
          <a:prstGeom prst="rect">
            <a:avLst/>
          </a:prstGeom>
        </p:spPr>
      </p:pic>
      <p:pic>
        <p:nvPicPr>
          <p:cNvPr id="11" name="Рисунок 10" descr="IMG_20150918_090503.jpg"/>
          <p:cNvPicPr>
            <a:picLocks noChangeAspect="1"/>
          </p:cNvPicPr>
          <p:nvPr/>
        </p:nvPicPr>
        <p:blipFill>
          <a:blip r:embed="rId6" cstate="print"/>
          <a:srcRect l="22000" r="13000" b="16000"/>
          <a:stretch>
            <a:fillRect/>
          </a:stretch>
        </p:blipFill>
        <p:spPr>
          <a:xfrm>
            <a:off x="2000232" y="2357406"/>
            <a:ext cx="4643470" cy="45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6" name="Содержимое 5" descr="IMG_20160328_12074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785794"/>
            <a:ext cx="3429000" cy="4572000"/>
          </a:xfrm>
        </p:spPr>
      </p:pic>
      <p:pic>
        <p:nvPicPr>
          <p:cNvPr id="7" name="Рисунок 6" descr="IMG_20160328_1207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857232"/>
            <a:ext cx="3446883" cy="4595844"/>
          </a:xfrm>
          <a:prstGeom prst="rect">
            <a:avLst/>
          </a:prstGeom>
        </p:spPr>
      </p:pic>
      <p:pic>
        <p:nvPicPr>
          <p:cNvPr id="8" name="Рисунок 7" descr="IMG_20160328_122001.jpg"/>
          <p:cNvPicPr>
            <a:picLocks noChangeAspect="1"/>
          </p:cNvPicPr>
          <p:nvPr/>
        </p:nvPicPr>
        <p:blipFill>
          <a:blip r:embed="rId5" cstate="print"/>
          <a:srcRect l="2055" t="19178" r="12671"/>
          <a:stretch>
            <a:fillRect/>
          </a:stretch>
        </p:blipFill>
        <p:spPr>
          <a:xfrm>
            <a:off x="1142976" y="1000108"/>
            <a:ext cx="6733334" cy="4786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6" name="Содержимое 5" descr="IMG_20160328_12214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6096000" cy="4572000"/>
          </a:xfrm>
        </p:spPr>
      </p:pic>
      <p:pic>
        <p:nvPicPr>
          <p:cNvPr id="7" name="Рисунок 6" descr="IMG_20160328_122200.jpg"/>
          <p:cNvPicPr>
            <a:picLocks noChangeAspect="1"/>
          </p:cNvPicPr>
          <p:nvPr/>
        </p:nvPicPr>
        <p:blipFill>
          <a:blip r:embed="rId4" cstate="print"/>
          <a:srcRect l="11458" r="8333" b="11111"/>
          <a:stretch>
            <a:fillRect/>
          </a:stretch>
        </p:blipFill>
        <p:spPr>
          <a:xfrm>
            <a:off x="3643274" y="2143116"/>
            <a:ext cx="5500726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.900igr.net:10/datas/literatura/Ostrovskij-urok/0002-002-Dobryj-genij-russkogo-teat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6" name="Содержимое 5" descr="IMG_20160328_12245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096000" cy="4572000"/>
          </a:xfrm>
        </p:spPr>
      </p:pic>
      <p:pic>
        <p:nvPicPr>
          <p:cNvPr id="7" name="Рисунок 6" descr="IMG_20160328_1225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928670"/>
            <a:ext cx="6715139" cy="5036354"/>
          </a:xfrm>
          <a:prstGeom prst="rect">
            <a:avLst/>
          </a:prstGeom>
        </p:spPr>
      </p:pic>
      <p:pic>
        <p:nvPicPr>
          <p:cNvPr id="8" name="Рисунок 7" descr="IMG_20160328_1226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08" y="2214554"/>
            <a:ext cx="6000792" cy="45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480</TotalTime>
  <Words>145</Words>
  <Application>Microsoft Office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Слайд 1</vt:lpstr>
      <vt:lpstr>Слайд 2</vt:lpstr>
      <vt:lpstr>Слайд 3</vt:lpstr>
      <vt:lpstr>ПЛОСКИЙ   ТЕАТР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ТГК-9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татьяна</cp:lastModifiedBy>
  <cp:revision>50</cp:revision>
  <dcterms:created xsi:type="dcterms:W3CDTF">2016-03-27T12:31:46Z</dcterms:created>
  <dcterms:modified xsi:type="dcterms:W3CDTF">2016-03-30T20:57:42Z</dcterms:modified>
</cp:coreProperties>
</file>