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81" r:id="rId3"/>
    <p:sldId id="283" r:id="rId4"/>
    <p:sldId id="282" r:id="rId5"/>
    <p:sldId id="280" r:id="rId6"/>
    <p:sldId id="273" r:id="rId7"/>
    <p:sldId id="276" r:id="rId8"/>
    <p:sldId id="274" r:id="rId9"/>
    <p:sldId id="278" r:id="rId10"/>
    <p:sldId id="277" r:id="rId11"/>
    <p:sldId id="275" r:id="rId12"/>
    <p:sldId id="279" r:id="rId13"/>
    <p:sldId id="256" r:id="rId14"/>
    <p:sldId id="286" r:id="rId15"/>
    <p:sldId id="284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85" d="100"/>
          <a:sy n="85" d="100"/>
        </p:scale>
        <p:origin x="97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FDCED-22D8-42BB-8791-D5CD2147D02D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1D8EB-95CC-433A-8775-AF4C05A3AC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244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1D8EB-95CC-433A-8775-AF4C05A3AC9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стёр\Desktop\есть\фото печать\20161216_170426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 l="7792" r="5674" b="13162"/>
          <a:stretch>
            <a:fillRect/>
          </a:stretch>
        </p:blipFill>
        <p:spPr bwMode="auto">
          <a:xfrm>
            <a:off x="25860" y="2420888"/>
            <a:ext cx="3923928" cy="5250326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Муниципальное автономное  общеобразовательное учреждение</a:t>
            </a:r>
            <a:br>
              <a:rPr lang="ru-RU" sz="2200" dirty="0"/>
            </a:br>
            <a:r>
              <a:rPr lang="ru-RU" sz="2200" dirty="0"/>
              <a:t>«Средняя общеобразовательная школа №133» г.Перми</a:t>
            </a:r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E3407C3-9BDE-4942-97B7-2F79E155B890}"/>
              </a:ext>
            </a:extLst>
          </p:cNvPr>
          <p:cNvSpPr/>
          <p:nvPr/>
        </p:nvSpPr>
        <p:spPr>
          <a:xfrm>
            <a:off x="2768106" y="5453444"/>
            <a:ext cx="6476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 Учитель: </a:t>
            </a:r>
            <a:r>
              <a:rPr lang="ru-RU" sz="2800" dirty="0" err="1"/>
              <a:t>Кострова</a:t>
            </a:r>
            <a:r>
              <a:rPr lang="ru-RU" sz="2800" dirty="0"/>
              <a:t> Ирина Владимировна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13D3DB-A7DA-4C29-A615-93003F257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164" y="1556792"/>
            <a:ext cx="8229600" cy="244827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prstMaterial="powder"/>
          </a:bodyPr>
          <a:lstStyle/>
          <a:p>
            <a:pPr marL="0" indent="0" algn="ctr">
              <a:buNone/>
            </a:pPr>
            <a:r>
              <a:rPr lang="ru-RU" dirty="0">
                <a:ln>
                  <a:solidFill>
                    <a:schemeClr val="accent1"/>
                  </a:solidFill>
                </a:ln>
              </a:rPr>
              <a:t>Социальное проектирование</a:t>
            </a:r>
          </a:p>
          <a:p>
            <a:pPr marL="0" indent="0" algn="ctr">
              <a:buNone/>
            </a:pPr>
            <a:r>
              <a:rPr lang="ru-RU" dirty="0">
                <a:ln>
                  <a:solidFill>
                    <a:schemeClr val="accent1"/>
                  </a:solidFill>
                </a:ln>
              </a:rPr>
              <a:t> как технология организации группового взаимодействия</a:t>
            </a:r>
          </a:p>
          <a:p>
            <a:pPr marL="0" indent="0" algn="ctr">
              <a:buNone/>
            </a:pPr>
            <a:r>
              <a:rPr lang="ru-RU" dirty="0">
                <a:ln>
                  <a:solidFill>
                    <a:schemeClr val="accent1"/>
                  </a:solidFill>
                </a:ln>
              </a:rPr>
              <a:t> во внеурочной деятельности</a:t>
            </a:r>
          </a:p>
          <a:p>
            <a:endParaRPr lang="ru-RU" dirty="0">
              <a:ln>
                <a:solidFill>
                  <a:schemeClr val="accent1"/>
                </a:solidFill>
              </a:ln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Этапы нашего проекта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костёр\Desktop\есть\фото печать\20161216_1704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40000"/>
          </a:blip>
          <a:srcRect l="7792" r="5674" b="13162"/>
          <a:stretch>
            <a:fillRect/>
          </a:stretch>
        </p:blipFill>
        <p:spPr bwMode="auto">
          <a:xfrm>
            <a:off x="323528" y="332656"/>
            <a:ext cx="1835696" cy="2456193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836712"/>
          <a:ext cx="8208912" cy="5738553"/>
        </p:xfrm>
        <a:graphic>
          <a:graphicData uri="http://schemas.openxmlformats.org/drawingml/2006/table">
            <a:tbl>
              <a:tblPr/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555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Учи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тель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дети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Роди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тели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администрация школы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7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4.Презентация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7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5. Создание фильма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84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6. Показ фильма в фойе школы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93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7.Сценарий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857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8. Консультация у специалистов.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" name="Рисунок 5" descr="F:\есть\фото печать\20161201_15314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36712"/>
            <a:ext cx="2520280" cy="16561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Этапы нашего проекта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костёр\Desktop\есть\фото печать\20161216_1704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40000"/>
          </a:blip>
          <a:srcRect l="7792" r="5674" b="13162"/>
          <a:stretch>
            <a:fillRect/>
          </a:stretch>
        </p:blipFill>
        <p:spPr bwMode="auto">
          <a:xfrm>
            <a:off x="1" y="0"/>
            <a:ext cx="1835696" cy="2456193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836712"/>
          <a:ext cx="8208912" cy="5882982"/>
        </p:xfrm>
        <a:graphic>
          <a:graphicData uri="http://schemas.openxmlformats.org/drawingml/2006/table">
            <a:tbl>
              <a:tblPr/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555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Учи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тель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дети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Роди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тели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администрация школы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10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9.Покупка укрывного материала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38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10.Укрывание ёлок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24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11.Изготовление </a:t>
                      </a: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плака-тов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 и вывешивание их на окнах и стенах школы.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0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12.Эмблемы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Рисунок 5" descr="F:\есть\фото печать\20161208_18493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653136"/>
            <a:ext cx="2232248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костёр\AppData\Local\Microsoft\Windows\Temporary Internet Files\Content.Word\20170228_1437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298474" y="2646742"/>
            <a:ext cx="1807776" cy="135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есть\фото печать\20161130_16263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92280" y="5373216"/>
            <a:ext cx="1644845" cy="12338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Этапы нашего проекта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костёр\Desktop\есть\фото печать\20161216_1704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40000"/>
          </a:blip>
          <a:srcRect l="7792" r="5674" b="13162"/>
          <a:stretch>
            <a:fillRect/>
          </a:stretch>
        </p:blipFill>
        <p:spPr bwMode="auto">
          <a:xfrm>
            <a:off x="1" y="0"/>
            <a:ext cx="1835696" cy="2456193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836712"/>
          <a:ext cx="8208912" cy="4746923"/>
        </p:xfrm>
        <a:graphic>
          <a:graphicData uri="http://schemas.openxmlformats.org/drawingml/2006/table">
            <a:tbl>
              <a:tblPr/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555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Учи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тель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дети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Роди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тели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администрация школы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31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13. Создание костюмов к выступлению.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14.Выступление на «Битве хоров»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15.Охрана ёлок в предновогодние дни.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Рисунок 5" descr="F:\есть\фото печать\20161226_16343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653136"/>
            <a:ext cx="2679753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есть\фото печать\20161226_16285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78395" y="2910837"/>
            <a:ext cx="1728192" cy="1468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848872" cy="5184576"/>
          </a:xfrm>
          <a:solidFill>
            <a:schemeClr val="accent1">
              <a:alpha val="2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C:\Users\костёр\Desktop\есть\фото печать\20161216_170426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 l="7792" r="5674" b="13162"/>
          <a:stretch>
            <a:fillRect/>
          </a:stretch>
        </p:blipFill>
        <p:spPr bwMode="auto">
          <a:xfrm>
            <a:off x="-324544" y="-897393"/>
            <a:ext cx="9468544" cy="818964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Отрывок из фильма 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«Есть друзья у школьных ёлок»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D7E39D-E6B9-41BD-A2AC-EA97B8AC3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дал этот проект моему классу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A46900-B328-42A5-BCEE-5E28209A9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dirty="0"/>
              <a:t>1.Дети объединялись в группы по интересам</a:t>
            </a:r>
          </a:p>
          <a:p>
            <a:pPr marL="0" indent="0">
              <a:buNone/>
            </a:pPr>
            <a:r>
              <a:rPr lang="ru-RU" sz="2400" dirty="0"/>
              <a:t> (чаще группы были сменного состава)</a:t>
            </a:r>
          </a:p>
          <a:p>
            <a:pPr marL="0" indent="0">
              <a:buNone/>
            </a:pPr>
            <a:r>
              <a:rPr lang="ru-RU" sz="2400" dirty="0"/>
              <a:t>2. У некоторых детей обнаружились неожиданные таланты (художники, поэты)</a:t>
            </a:r>
          </a:p>
          <a:p>
            <a:pPr marL="0" indent="0">
              <a:buNone/>
            </a:pPr>
            <a:r>
              <a:rPr lang="ru-RU" sz="2400" dirty="0"/>
              <a:t>3. Во время репетиций появлялись  неожиданные идеи, которые ОБЯЗАТЕЛЬНО воплощались в сценарии.</a:t>
            </a:r>
          </a:p>
          <a:p>
            <a:pPr marL="0" indent="0">
              <a:buNone/>
            </a:pPr>
            <a:r>
              <a:rPr lang="ru-RU" sz="2400" dirty="0"/>
              <a:t>4. Удивительным образом активизировался родительский комитет, значит дома этот проект стал интересен всем.</a:t>
            </a:r>
          </a:p>
          <a:p>
            <a:pPr marL="0" indent="0">
              <a:buNone/>
            </a:pPr>
            <a:r>
              <a:rPr lang="ru-RU" sz="2400" dirty="0"/>
              <a:t>5. Заучивались для выступления в школе не только свои роли, но и чужие.</a:t>
            </a:r>
          </a:p>
          <a:p>
            <a:pPr marL="0" indent="0">
              <a:buNone/>
            </a:pPr>
            <a:r>
              <a:rPr lang="ru-RU" sz="2400" dirty="0"/>
              <a:t>6. Азарт-вот как можно было описать всю активность в классе.</a:t>
            </a:r>
          </a:p>
          <a:p>
            <a:pPr marL="0" indent="0">
              <a:buNone/>
            </a:pPr>
            <a:r>
              <a:rPr lang="ru-RU" sz="2400" dirty="0"/>
              <a:t>7. По итогам одного социального проекта было несколько выступлений в г. Перми и ПК, получены грамоты и наша работа была опубликована во Всероссийском сборнике «Экологические проекты».</a:t>
            </a:r>
          </a:p>
        </p:txBody>
      </p:sp>
    </p:spTree>
    <p:extLst>
      <p:ext uri="{BB962C8B-B14F-4D97-AF65-F5344CB8AC3E}">
        <p14:creationId xmlns:p14="http://schemas.microsoft.com/office/powerpoint/2010/main" val="2441064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979A0E-4F4D-4423-98F9-B2F0B10BC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0E31AB-F913-4995-9458-C5021693D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Тематика различных видов социального проектирования обычно определяется тем реальным социальным контекстом, в который вписан подросток. Если недалеко от школы располагаются больница, детский дом или социально-реабилитационный центр для пожилых людей, то есть смысл присмотреться к этим учреждениям как возможным объектам социального проектирования. Но еще важнее для любого подростка его ближайшее окружение: семья, одноклассники, учителя.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961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644A3-7DE2-4A98-A782-368C069AF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роект – это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«5 П»</a:t>
            </a:r>
            <a:br>
              <a:rPr lang="ru-RU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64427C-E362-43C3-A861-BAF3D75FE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Проектирование (планирование)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информации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224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E89439-6319-4B29-AEB1-48B0E0E61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Социальный проект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727682-A542-4872-9EBD-79C3FD17E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284" y="89782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это высшая форма социального проектирования, наиболее сложная разновидность социального действия. </a:t>
            </a:r>
          </a:p>
          <a:p>
            <a:pPr marL="0" indent="0">
              <a:buNone/>
            </a:pPr>
            <a:r>
              <a:rPr lang="ru-RU" dirty="0"/>
              <a:t>Эта деятельность предполагает создание в ходе осуществления проекта нового, ранее не существовавшего, как минимум в ближайшем социальном окружении, социально значимого продукта, который является средством разрешения противоречия между социальной трудностью, проблемой, воспринимаемой как личностно значимая, и потребностью личности.</a:t>
            </a:r>
          </a:p>
          <a:p>
            <a:r>
              <a:rPr lang="ru-RU" dirty="0"/>
              <a:t>главным результатом социального проектирования должен быть не столько полученный в итоге продукт (хотя и он, разумеется, имеет значение), сколько те позитивные изменения, которые произойдут с ребятами. </a:t>
            </a:r>
          </a:p>
        </p:txBody>
      </p:sp>
    </p:spTree>
    <p:extLst>
      <p:ext uri="{BB962C8B-B14F-4D97-AF65-F5344CB8AC3E}">
        <p14:creationId xmlns:p14="http://schemas.microsoft.com/office/powerpoint/2010/main" val="3012800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DC7A68-258F-4986-9612-11B4DAD15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 социального проекта:</a:t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91DA07-37DD-4751-8BC8-19D270B34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1114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получение и осознание опыта социально значимой деятельности;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1114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разрешение конкретной социальной проблемы за счет собственной активности подростка в совместной деятельности со взрослыми.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111442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Задачи социального проекта: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1114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сформулировать социальную трудность;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1114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выявить социальную проблему;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1114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определить зоны самостоятельности и зоны сотрудничества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1114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разработать и осуществить план действий;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1114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оформить результаты своей деятельности в виде конечного продукта;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  <a:tabLst>
                <a:tab pos="111442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отрефлексировать полученный опыт.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522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BC543D-1ABF-4570-AC08-BE1A4F0A3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996" y="1347274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dirty="0"/>
              <a:t>«Есть друзья у школьных ёлок»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975096-553A-4D13-887D-12620CE32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6998"/>
            <a:ext cx="8229600" cy="103884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Вот один из социальных проектов, проводимый в моём классе:</a:t>
            </a:r>
          </a:p>
          <a:p>
            <a:endParaRPr lang="ru-RU" dirty="0"/>
          </a:p>
        </p:txBody>
      </p:sp>
      <p:pic>
        <p:nvPicPr>
          <p:cNvPr id="4" name="Picture 7" descr="C:\Users\костёр\Desktop\есть\фото печать\20161130_173353.jpg">
            <a:extLst>
              <a:ext uri="{FF2B5EF4-FFF2-40B4-BE49-F238E27FC236}">
                <a16:creationId xmlns:a16="http://schemas.microsoft.com/office/drawing/2014/main" id="{D1A2882B-9C35-4B11-AF8C-07708EC20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004109">
            <a:off x="4799039" y="3342141"/>
            <a:ext cx="3015698" cy="2326148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E8B25E-BE42-424F-8AC1-5D87607BA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29432"/>
            <a:ext cx="3853006" cy="515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19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640960" cy="5184576"/>
          </a:xfrm>
          <a:solidFill>
            <a:schemeClr val="accent1">
              <a:alpha val="20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F:\есть\фото печать\20161216_1704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559701" cy="489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4" descr="F:\есть\фото печать\WP_20160916_026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87" b="16216"/>
          <a:stretch>
            <a:fillRect/>
          </a:stretch>
        </p:blipFill>
        <p:spPr bwMode="auto">
          <a:xfrm>
            <a:off x="4572000" y="1628800"/>
            <a:ext cx="3672408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есть\фото печать\WP_20161116_0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4141353" cy="233277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Голубые ели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Гипотеза:</a:t>
            </a:r>
            <a:r>
              <a:rPr lang="ru-RU" sz="3200" dirty="0"/>
              <a:t> возможно ли силами детей и взрослых оградить ели от уничтожения в городских условиях.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solidFill>
            <a:schemeClr val="accent1">
              <a:alpha val="2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     </a:t>
            </a:r>
            <a:r>
              <a:rPr lang="ru-RU" dirty="0">
                <a:solidFill>
                  <a:srgbClr val="FF0000"/>
                </a:solidFill>
              </a:rPr>
              <a:t>Цели работы:</a:t>
            </a:r>
          </a:p>
          <a:p>
            <a:pPr>
              <a:buNone/>
            </a:pPr>
            <a:r>
              <a:rPr lang="ru-RU" dirty="0"/>
              <a:t>         1.Найти возможные виды работ по  </a:t>
            </a:r>
          </a:p>
          <a:p>
            <a:pPr>
              <a:buNone/>
            </a:pPr>
            <a:r>
              <a:rPr lang="ru-RU" dirty="0"/>
              <a:t>          сохранению зелёного богатства силами</a:t>
            </a:r>
          </a:p>
          <a:p>
            <a:pPr>
              <a:buNone/>
            </a:pPr>
            <a:r>
              <a:rPr lang="ru-RU" dirty="0"/>
              <a:t>          детей.</a:t>
            </a:r>
          </a:p>
          <a:p>
            <a:pPr>
              <a:buNone/>
            </a:pPr>
            <a:r>
              <a:rPr lang="ru-RU" dirty="0"/>
              <a:t>          2. Изучить природоохранные </a:t>
            </a:r>
          </a:p>
          <a:p>
            <a:pPr>
              <a:buNone/>
            </a:pPr>
            <a:r>
              <a:rPr lang="ru-RU" dirty="0"/>
              <a:t>           мероприятия по спасению елёй в </a:t>
            </a:r>
          </a:p>
          <a:p>
            <a:pPr>
              <a:buNone/>
            </a:pPr>
            <a:r>
              <a:rPr lang="ru-RU" dirty="0"/>
              <a:t>           городских  условиях.</a:t>
            </a:r>
          </a:p>
          <a:p>
            <a:endParaRPr lang="ru-RU" dirty="0"/>
          </a:p>
        </p:txBody>
      </p:sp>
      <p:pic>
        <p:nvPicPr>
          <p:cNvPr id="4" name="Picture 2" descr="C:\Users\костёр\Desktop\есть\фото печать\20161216_170426.jpg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 l="7792" r="5674" b="13162"/>
          <a:stretch>
            <a:fillRect/>
          </a:stretch>
        </p:blipFill>
        <p:spPr bwMode="auto">
          <a:xfrm>
            <a:off x="0" y="4437112"/>
            <a:ext cx="2024561" cy="270892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Природоохранные мероприятия по спасению елёй в городских условиях.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2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Хвойные растения любят: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много свободного места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воду, но не выносит переувлажнения почвы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укрытые ветки от большого снега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укрытые макушки от выгорания </a:t>
            </a:r>
          </a:p>
          <a:p>
            <a:pPr>
              <a:buNone/>
            </a:pPr>
            <a:r>
              <a:rPr lang="ru-RU" dirty="0"/>
              <a:t>    на солнце весной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обработка химическим </a:t>
            </a:r>
          </a:p>
          <a:p>
            <a:pPr>
              <a:buNone/>
            </a:pPr>
            <a:r>
              <a:rPr lang="ru-RU" dirty="0"/>
              <a:t>    составом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костёр\Desktop\есть\фото печать\20161216_170426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 l="7792" r="5674" b="13162"/>
          <a:stretch>
            <a:fillRect/>
          </a:stretch>
        </p:blipFill>
        <p:spPr bwMode="auto">
          <a:xfrm>
            <a:off x="6228184" y="3356992"/>
            <a:ext cx="2915816" cy="390144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План спасения голубых елей</a:t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949280"/>
          </a:xfrm>
          <a:solidFill>
            <a:schemeClr val="accent1">
              <a:alpha val="20000"/>
            </a:schemeClr>
          </a:solidFill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1.Появление в школе голубых елей.</a:t>
            </a:r>
          </a:p>
          <a:p>
            <a:pPr lvl="0"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2. Недоброжелатели голубых елей.</a:t>
            </a:r>
          </a:p>
          <a:p>
            <a:pPr lvl="0"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3. Выбор правильного варианта защиты елей.</a:t>
            </a:r>
          </a:p>
          <a:p>
            <a:pPr lvl="1"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3.1 Построить забор вокруг елей.</a:t>
            </a:r>
          </a:p>
          <a:p>
            <a:pPr lvl="1"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3.2 Обвесить ёлки плакатами с призывами об их охране.</a:t>
            </a:r>
          </a:p>
          <a:p>
            <a:pPr lvl="1"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  3.3.Накрыть ёлки укрывным материалом и запорошить снегом.</a:t>
            </a:r>
          </a:p>
          <a:p>
            <a:pPr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4.Составление презентации 2 а класса на тему</a:t>
            </a:r>
          </a:p>
          <a:p>
            <a:pPr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 «Есть друзья у школьных ёлок».</a:t>
            </a:r>
          </a:p>
          <a:p>
            <a:pPr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5. Съёмка фильма о наших ёлочках.</a:t>
            </a:r>
          </a:p>
          <a:p>
            <a:pPr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6.Показ презентации всем начальным классам школы №133.</a:t>
            </a:r>
          </a:p>
          <a:p>
            <a:pPr algn="ctr">
              <a:buNone/>
            </a:pPr>
            <a:r>
              <a:rPr lang="ru-RU" sz="11200" dirty="0">
                <a:latin typeface="Times New Roman" pitchFamily="18" charset="0"/>
                <a:cs typeface="Times New Roman" pitchFamily="18" charset="0"/>
              </a:rPr>
              <a:t>7.Участие с песней об охране ёлочек в школьном конкурсе «Битва хоров». </a:t>
            </a:r>
          </a:p>
          <a:p>
            <a:pPr>
              <a:buNone/>
            </a:pPr>
            <a:r>
              <a:rPr lang="ru-RU" sz="3800" b="1" i="1" dirty="0"/>
              <a:t> </a:t>
            </a:r>
            <a:r>
              <a:rPr lang="ru-RU" b="1" i="1" dirty="0"/>
              <a:t> </a:t>
            </a:r>
            <a:endParaRPr lang="ru-RU" sz="2400" dirty="0"/>
          </a:p>
          <a:p>
            <a:endParaRPr lang="ru-RU" dirty="0"/>
          </a:p>
        </p:txBody>
      </p:sp>
      <p:pic>
        <p:nvPicPr>
          <p:cNvPr id="4" name="Picture 2" descr="C:\Users\костёр\Desktop\есть\фото печать\20161216_170426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 l="7792" r="5674" b="13162"/>
          <a:stretch>
            <a:fillRect/>
          </a:stretch>
        </p:blipFill>
        <p:spPr bwMode="auto">
          <a:xfrm>
            <a:off x="0" y="-243408"/>
            <a:ext cx="2078378" cy="278092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Этапы нашего проекта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костёр\Desktop\есть\фото печать\20161216_1704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40000"/>
          </a:blip>
          <a:srcRect l="7792" r="5674" b="13162"/>
          <a:stretch>
            <a:fillRect/>
          </a:stretch>
        </p:blipFill>
        <p:spPr bwMode="auto">
          <a:xfrm>
            <a:off x="1" y="0"/>
            <a:ext cx="1835696" cy="2456193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836712"/>
          <a:ext cx="8208912" cy="5292854"/>
        </p:xfrm>
        <a:graphic>
          <a:graphicData uri="http://schemas.openxmlformats.org/drawingml/2006/table">
            <a:tbl>
              <a:tblPr/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555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Учи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тель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дети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Роди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тели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администрация школы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9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1.Проблемы ёлок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95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2. Проведение урока по окружающему миру на тему: «Невидимые нити в лесу зимой»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68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3.Лозунги для охраны ёлок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844" marR="21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Рисунок 5" descr="F:\есть\фото печать\20161128_17373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941168"/>
            <a:ext cx="1644845" cy="1233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есть\фото печать\20161128_17361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68960"/>
            <a:ext cx="2138069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есть\фото печать\WP_20161116_00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3096344" cy="1512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673</Words>
  <Application>Microsoft Office PowerPoint</Application>
  <PresentationFormat>Экран (4:3)</PresentationFormat>
  <Paragraphs>146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Муниципальное автономное  общеобразовательное учреждение «Средняя общеобразовательная школа №133» г.Перми </vt:lpstr>
      <vt:lpstr>Социальный проект </vt:lpstr>
      <vt:lpstr>Цели социального проекта: </vt:lpstr>
      <vt:lpstr>«Есть друзья у школьных ёлок» </vt:lpstr>
      <vt:lpstr>Голубые ели</vt:lpstr>
      <vt:lpstr>Гипотеза: возможно ли силами детей и взрослых оградить ели от уничтожения в городских условиях. </vt:lpstr>
      <vt:lpstr>Природоохранные мероприятия по спасению елёй в городских условиях. </vt:lpstr>
      <vt:lpstr>План спасения голубых елей </vt:lpstr>
      <vt:lpstr>Этапы нашего проекта </vt:lpstr>
      <vt:lpstr>Этапы нашего проекта </vt:lpstr>
      <vt:lpstr>Этапы нашего проекта </vt:lpstr>
      <vt:lpstr>Этапы нашего проекта </vt:lpstr>
      <vt:lpstr>Отрывок из фильма  «Есть друзья у школьных ёлок» </vt:lpstr>
      <vt:lpstr>Что дал этот проект моему классу</vt:lpstr>
      <vt:lpstr>Презентация PowerPoint</vt:lpstr>
      <vt:lpstr> Проект – это «5 П»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костёр</dc:creator>
  <cp:lastModifiedBy>irina kostrova</cp:lastModifiedBy>
  <cp:revision>34</cp:revision>
  <dcterms:created xsi:type="dcterms:W3CDTF">2017-02-27T14:50:45Z</dcterms:created>
  <dcterms:modified xsi:type="dcterms:W3CDTF">2019-03-22T09:00:09Z</dcterms:modified>
</cp:coreProperties>
</file>