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74" r:id="rId10"/>
    <p:sldId id="263" r:id="rId11"/>
    <p:sldId id="264" r:id="rId12"/>
    <p:sldId id="277" r:id="rId13"/>
    <p:sldId id="281" r:id="rId14"/>
    <p:sldId id="265" r:id="rId15"/>
    <p:sldId id="270" r:id="rId16"/>
    <p:sldId id="271" r:id="rId17"/>
    <p:sldId id="275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663300"/>
    <a:srgbClr val="5B3411"/>
    <a:srgbClr val="D8F624"/>
    <a:srgbClr val="3546E5"/>
    <a:srgbClr val="CF4B8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36" autoAdjust="0"/>
  </p:normalViewPr>
  <p:slideViewPr>
    <p:cSldViewPr>
      <p:cViewPr>
        <p:scale>
          <a:sx n="100" d="100"/>
          <a:sy n="100" d="100"/>
        </p:scale>
        <p:origin x="-18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7270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sp>
          <p:nvSpPr>
            <p:cNvPr id="7270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sp>
          <p:nvSpPr>
            <p:cNvPr id="7270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grpSp>
          <p:nvGrpSpPr>
            <p:cNvPr id="72710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7271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7271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72713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7271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271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7271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17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18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19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0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272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7272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2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72730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7273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3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274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7275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5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sp>
          <p:nvSpPr>
            <p:cNvPr id="7275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76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eaLnBrk="1" hangingPunct="1"/>
              <a:endParaRPr kumimoji="1" lang="ru-RU" altLang="ru-RU"/>
            </a:p>
          </p:txBody>
        </p:sp>
      </p:grpSp>
      <p:sp>
        <p:nvSpPr>
          <p:cNvPr id="7276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276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2763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2764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2765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648D240-99D3-41F2-914E-0559BA60035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ED742-B59A-46DB-A213-374EBD653B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456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F905B-CF7D-4482-AAF5-B116302F85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781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18D4A-516C-46E3-BEC8-EBB52AC02C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9464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FC2D9-86EC-4911-867A-DB68F398E1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9523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0BF45-2A88-44C8-B578-9BC7521F92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241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28B8C-F827-43F0-BD1B-2AED3F7503F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68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E6B96-B0E2-45E6-B3B8-4523A3245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607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059C5-B478-4A57-8ACD-9C4C4BFC37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289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349AB-F893-4AE6-B3DF-9D6B00310F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4731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6CFBE-B891-4B67-B785-A734E50C11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41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sp>
          <p:nvSpPr>
            <p:cNvPr id="7168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sp>
          <p:nvSpPr>
            <p:cNvPr id="7168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grpSp>
          <p:nvGrpSpPr>
            <p:cNvPr id="71686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7168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7168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7168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7169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69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7169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3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4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5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6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69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71698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699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0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1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2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3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4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5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71706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71707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8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09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0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1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2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3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4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5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6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7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8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19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20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21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22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23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24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1725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7172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>
                <a:gd name="T0" fmla="*/ 0 w 768"/>
                <a:gd name="T1" fmla="*/ 1260 h 1260"/>
                <a:gd name="T2" fmla="*/ 0 w 768"/>
                <a:gd name="T3" fmla="*/ 1134 h 1260"/>
                <a:gd name="T4" fmla="*/ 210 w 768"/>
                <a:gd name="T5" fmla="*/ 1032 h 1260"/>
                <a:gd name="T6" fmla="*/ 324 w 768"/>
                <a:gd name="T7" fmla="*/ 918 h 1260"/>
                <a:gd name="T8" fmla="*/ 414 w 768"/>
                <a:gd name="T9" fmla="*/ 714 h 1260"/>
                <a:gd name="T10" fmla="*/ 450 w 768"/>
                <a:gd name="T11" fmla="*/ 456 h 1260"/>
                <a:gd name="T12" fmla="*/ 438 w 768"/>
                <a:gd name="T13" fmla="*/ 258 h 1260"/>
                <a:gd name="T14" fmla="*/ 684 w 768"/>
                <a:gd name="T15" fmla="*/ 0 h 1260"/>
                <a:gd name="T16" fmla="*/ 768 w 768"/>
                <a:gd name="T17" fmla="*/ 18 h 1260"/>
                <a:gd name="T18" fmla="*/ 768 w 768"/>
                <a:gd name="T19" fmla="*/ 1254 h 1260"/>
                <a:gd name="T20" fmla="*/ 0 w 768"/>
                <a:gd name="T21" fmla="*/ 1260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>
                <a:gd name="T0" fmla="*/ 550 w 776"/>
                <a:gd name="T1" fmla="*/ 115 h 2543"/>
                <a:gd name="T2" fmla="*/ 460 w 776"/>
                <a:gd name="T3" fmla="*/ 529 h 2543"/>
                <a:gd name="T4" fmla="*/ 298 w 776"/>
                <a:gd name="T5" fmla="*/ 925 h 2543"/>
                <a:gd name="T6" fmla="*/ 76 w 776"/>
                <a:gd name="T7" fmla="*/ 1267 h 2543"/>
                <a:gd name="T8" fmla="*/ 4 w 776"/>
                <a:gd name="T9" fmla="*/ 1339 h 2543"/>
                <a:gd name="T10" fmla="*/ 100 w 776"/>
                <a:gd name="T11" fmla="*/ 1351 h 2543"/>
                <a:gd name="T12" fmla="*/ 286 w 776"/>
                <a:gd name="T13" fmla="*/ 1399 h 2543"/>
                <a:gd name="T14" fmla="*/ 394 w 776"/>
                <a:gd name="T15" fmla="*/ 1525 h 2543"/>
                <a:gd name="T16" fmla="*/ 478 w 776"/>
                <a:gd name="T17" fmla="*/ 1705 h 2543"/>
                <a:gd name="T18" fmla="*/ 478 w 776"/>
                <a:gd name="T19" fmla="*/ 1969 h 2543"/>
                <a:gd name="T20" fmla="*/ 370 w 776"/>
                <a:gd name="T21" fmla="*/ 2263 h 2543"/>
                <a:gd name="T22" fmla="*/ 124 w 776"/>
                <a:gd name="T23" fmla="*/ 2479 h 2543"/>
                <a:gd name="T24" fmla="*/ 22 w 776"/>
                <a:gd name="T25" fmla="*/ 2515 h 2543"/>
                <a:gd name="T26" fmla="*/ 196 w 776"/>
                <a:gd name="T27" fmla="*/ 2533 h 2543"/>
                <a:gd name="T28" fmla="*/ 388 w 776"/>
                <a:gd name="T29" fmla="*/ 2455 h 2543"/>
                <a:gd name="T30" fmla="*/ 502 w 776"/>
                <a:gd name="T31" fmla="*/ 2299 h 2543"/>
                <a:gd name="T32" fmla="*/ 598 w 776"/>
                <a:gd name="T33" fmla="*/ 2197 h 2543"/>
                <a:gd name="T34" fmla="*/ 694 w 776"/>
                <a:gd name="T35" fmla="*/ 2197 h 2543"/>
                <a:gd name="T36" fmla="*/ 742 w 776"/>
                <a:gd name="T37" fmla="*/ 2230 h 2543"/>
                <a:gd name="T38" fmla="*/ 712 w 776"/>
                <a:gd name="T39" fmla="*/ 2137 h 2543"/>
                <a:gd name="T40" fmla="*/ 664 w 776"/>
                <a:gd name="T41" fmla="*/ 1807 h 2543"/>
                <a:gd name="T42" fmla="*/ 670 w 776"/>
                <a:gd name="T43" fmla="*/ 1561 h 2543"/>
                <a:gd name="T44" fmla="*/ 718 w 776"/>
                <a:gd name="T45" fmla="*/ 1393 h 2543"/>
                <a:gd name="T46" fmla="*/ 748 w 776"/>
                <a:gd name="T47" fmla="*/ 1219 h 2543"/>
                <a:gd name="T48" fmla="*/ 550 w 776"/>
                <a:gd name="T49" fmla="*/ 115 h 2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2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1" lang="ru-RU" altLang="ru-RU"/>
            </a:p>
          </p:txBody>
        </p:sp>
        <p:sp>
          <p:nvSpPr>
            <p:cNvPr id="7173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>
                <a:gd name="T0" fmla="*/ 1 w 692"/>
                <a:gd name="T1" fmla="*/ 357 h 378"/>
                <a:gd name="T2" fmla="*/ 109 w 692"/>
                <a:gd name="T3" fmla="*/ 341 h 378"/>
                <a:gd name="T4" fmla="*/ 241 w 692"/>
                <a:gd name="T5" fmla="*/ 305 h 378"/>
                <a:gd name="T6" fmla="*/ 353 w 692"/>
                <a:gd name="T7" fmla="*/ 209 h 378"/>
                <a:gd name="T8" fmla="*/ 429 w 692"/>
                <a:gd name="T9" fmla="*/ 89 h 378"/>
                <a:gd name="T10" fmla="*/ 493 w 692"/>
                <a:gd name="T11" fmla="*/ 17 h 378"/>
                <a:gd name="T12" fmla="*/ 577 w 692"/>
                <a:gd name="T13" fmla="*/ 1 h 378"/>
                <a:gd name="T14" fmla="*/ 629 w 692"/>
                <a:gd name="T15" fmla="*/ 21 h 378"/>
                <a:gd name="T16" fmla="*/ 673 w 692"/>
                <a:gd name="T17" fmla="*/ 65 h 378"/>
                <a:gd name="T18" fmla="*/ 673 w 692"/>
                <a:gd name="T19" fmla="*/ 137 h 378"/>
                <a:gd name="T20" fmla="*/ 561 w 692"/>
                <a:gd name="T21" fmla="*/ 225 h 378"/>
                <a:gd name="T22" fmla="*/ 425 w 692"/>
                <a:gd name="T23" fmla="*/ 297 h 378"/>
                <a:gd name="T24" fmla="*/ 245 w 692"/>
                <a:gd name="T25" fmla="*/ 357 h 378"/>
                <a:gd name="T26" fmla="*/ 113 w 692"/>
                <a:gd name="T27" fmla="*/ 377 h 378"/>
                <a:gd name="T28" fmla="*/ 1 w 692"/>
                <a:gd name="T29" fmla="*/ 35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73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 eaLnBrk="1" hangingPunct="1"/>
              <a:endParaRPr kumimoji="1" lang="ru-RU" altLang="ru-RU"/>
            </a:p>
          </p:txBody>
        </p:sp>
      </p:grpSp>
      <p:sp>
        <p:nvSpPr>
          <p:cNvPr id="7173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3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173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ru-RU" altLang="ru-RU"/>
          </a:p>
        </p:txBody>
      </p:sp>
      <p:sp>
        <p:nvSpPr>
          <p:cNvPr id="7174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 altLang="ru-RU"/>
          </a:p>
        </p:txBody>
      </p:sp>
      <p:sp>
        <p:nvSpPr>
          <p:cNvPr id="7174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5C2A6A0B-542E-42D5-ADE6-F19C886DC0D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752600"/>
            <a:ext cx="7391400" cy="3505200"/>
          </a:xfrm>
        </p:spPr>
        <p:txBody>
          <a:bodyPr/>
          <a:lstStyle/>
          <a:p>
            <a:pPr algn="r"/>
            <a:r>
              <a:rPr lang="ru-RU" altLang="ru-RU" sz="3600" b="1" dirty="0"/>
              <a:t>Тема: «</a:t>
            </a:r>
            <a:r>
              <a:rPr lang="ru-RU" altLang="ru-RU" sz="3600" b="1" dirty="0" err="1"/>
              <a:t>Кинезиологические</a:t>
            </a:r>
            <a:r>
              <a:rPr lang="ru-RU" altLang="ru-RU" sz="3600" b="1" dirty="0"/>
              <a:t> упражнения для развития  кинетического компонента и реципрокной формы движений   мелкой моторики.»</a:t>
            </a:r>
            <a:br>
              <a:rPr lang="ru-RU" altLang="ru-RU" sz="3600" b="1" dirty="0"/>
            </a:br>
            <a:r>
              <a:rPr lang="ru-RU" altLang="ru-RU" sz="3600" b="1" dirty="0"/>
              <a:t/>
            </a:r>
            <a:br>
              <a:rPr lang="ru-RU" altLang="ru-RU" sz="3600" b="1" dirty="0"/>
            </a:br>
            <a:r>
              <a:rPr lang="ru-RU" altLang="ru-RU" sz="3600" b="1" dirty="0"/>
              <a:t/>
            </a:r>
            <a:br>
              <a:rPr lang="ru-RU" altLang="ru-RU" sz="3600" b="1" dirty="0"/>
            </a:br>
            <a:r>
              <a:rPr lang="ru-RU" altLang="ru-RU" sz="2000" b="1" dirty="0"/>
              <a:t>Подготовила учитель – логопед: </a:t>
            </a:r>
            <a:r>
              <a:rPr lang="en-US" altLang="ru-RU" sz="2000" b="1" dirty="0"/>
              <a:t/>
            </a:r>
            <a:br>
              <a:rPr lang="en-US" altLang="ru-RU" sz="2000" b="1" dirty="0"/>
            </a:br>
            <a:r>
              <a:rPr lang="ru-RU" altLang="ru-RU" sz="2000" b="1" dirty="0"/>
              <a:t>Полушина Марина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431925" y="1158875"/>
            <a:ext cx="1841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endParaRPr lang="ru-RU" altLang="ru-RU" sz="3200" b="1"/>
          </a:p>
          <a:p>
            <a:pPr eaLnBrk="1" hangingPunct="1"/>
            <a:endParaRPr lang="ru-RU" altLang="ru-RU"/>
          </a:p>
        </p:txBody>
      </p:sp>
      <p:pic>
        <p:nvPicPr>
          <p:cNvPr id="30727" name="Picture 7" descr="IMG_06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1676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IMG_06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1676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609600" y="609600"/>
            <a:ext cx="2555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 i="1" dirty="0">
                <a:solidFill>
                  <a:srgbClr val="F8F8F8"/>
                </a:solidFill>
              </a:rPr>
              <a:t>«Петушок»</a:t>
            </a:r>
          </a:p>
        </p:txBody>
      </p:sp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39483">
            <a:off x="2514600" y="4800600"/>
            <a:ext cx="1706563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648200"/>
            <a:ext cx="1366838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8890">
            <a:off x="5562600" y="4724400"/>
            <a:ext cx="1570038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3962400" y="3733800"/>
            <a:ext cx="2482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600" b="1" i="1" dirty="0">
                <a:solidFill>
                  <a:srgbClr val="F8F8F8"/>
                </a:solidFill>
              </a:rPr>
              <a:t>« Овечки»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Text Box 11"/>
          <p:cNvSpPr txBox="1">
            <a:spLocks noChangeArrowheads="1"/>
          </p:cNvSpPr>
          <p:nvPr/>
        </p:nvSpPr>
        <p:spPr bwMode="auto">
          <a:xfrm rot="-1057686">
            <a:off x="441325" y="1033463"/>
            <a:ext cx="41798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 b="1" i="1" dirty="0">
                <a:solidFill>
                  <a:srgbClr val="F8F8F8"/>
                </a:solidFill>
              </a:rPr>
              <a:t>«На солнышке»</a:t>
            </a:r>
          </a:p>
        </p:txBody>
      </p:sp>
      <p:pic>
        <p:nvPicPr>
          <p:cNvPr id="31756" name="Picture 12" descr="DSC0378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68188">
            <a:off x="304800" y="2362200"/>
            <a:ext cx="34512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7" name="Picture 13" descr="DSC037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5634">
            <a:off x="4191000" y="3962400"/>
            <a:ext cx="3319463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9" name="Picture 15" descr="Белоснежка - II младшая группа &quot;Солнышко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"/>
            <a:ext cx="2819400" cy="266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457200"/>
            <a:ext cx="5257800" cy="912813"/>
          </a:xfrm>
        </p:spPr>
        <p:txBody>
          <a:bodyPr/>
          <a:lstStyle/>
          <a:p>
            <a:pPr algn="ctr"/>
            <a:r>
              <a:rPr lang="ru-RU" altLang="ru-RU" sz="4800" b="1" i="1" dirty="0">
                <a:solidFill>
                  <a:srgbClr val="F8F8F8"/>
                </a:solidFill>
                <a:latin typeface="Monotype Corsiva" pitchFamily="66" charset="0"/>
              </a:rPr>
              <a:t>Робот</a:t>
            </a:r>
          </a:p>
        </p:txBody>
      </p:sp>
      <p:pic>
        <p:nvPicPr>
          <p:cNvPr id="74757" name="Picture 5" descr="Rogun выглядит очень сердитым, но любит играть с деть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t="3990" r="3836" b="4239"/>
          <a:stretch>
            <a:fillRect/>
          </a:stretch>
        </p:blipFill>
        <p:spPr bwMode="auto">
          <a:xfrm>
            <a:off x="3657600" y="1981200"/>
            <a:ext cx="34290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759" name="Picture 7" descr="i?id=888e56d9dd197422ef4232744f362919&amp;n=33&amp;h=215&amp;w=3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55545">
            <a:off x="381000" y="2133600"/>
            <a:ext cx="30861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1979844aeb3bfbddba6151c113863b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0363">
            <a:off x="3657600" y="3733800"/>
            <a:ext cx="3790950" cy="339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5" name="Picture 3" descr="0_10bc69_945516ab_o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75889">
            <a:off x="304800" y="2133600"/>
            <a:ext cx="3695700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6" name="Text Box 4"/>
          <p:cNvSpPr txBox="1">
            <a:spLocks noChangeArrowheads="1"/>
          </p:cNvSpPr>
          <p:nvPr/>
        </p:nvSpPr>
        <p:spPr bwMode="auto">
          <a:xfrm rot="1147298">
            <a:off x="4343400" y="1905000"/>
            <a:ext cx="2798763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7200" b="1" dirty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«Тень»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990600" y="228600"/>
            <a:ext cx="567531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i="1" dirty="0" err="1">
                <a:solidFill>
                  <a:srgbClr val="F8F8F8"/>
                </a:solidFill>
              </a:rPr>
              <a:t>Кинезиологическое</a:t>
            </a:r>
            <a:r>
              <a:rPr lang="ru-RU" altLang="ru-RU" sz="2800" b="1" i="1" dirty="0">
                <a:solidFill>
                  <a:srgbClr val="F8F8F8"/>
                </a:solidFill>
              </a:rPr>
              <a:t>    упражнение  на развитие  двигательной памяти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02895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1447800"/>
            <a:ext cx="2994025" cy="398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143000" y="304800"/>
            <a:ext cx="632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endParaRPr lang="ru-RU" altLang="ru-RU" sz="3200" b="1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555578" y="411163"/>
            <a:ext cx="43231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4800" b="1" i="1" dirty="0">
                <a:solidFill>
                  <a:srgbClr val="F8F8F8"/>
                </a:solidFill>
              </a:rPr>
              <a:t>«Обезьянка»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066800" y="381000"/>
            <a:ext cx="63246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5400" b="1" dirty="0" err="1">
                <a:solidFill>
                  <a:srgbClr val="F8F8F8"/>
                </a:solidFill>
                <a:latin typeface="Castellar" pitchFamily="18" charset="0"/>
              </a:rPr>
              <a:t>Кинезиологические</a:t>
            </a:r>
            <a:r>
              <a:rPr lang="ru-RU" altLang="ru-RU" sz="5400" b="1" dirty="0">
                <a:solidFill>
                  <a:srgbClr val="F8F8F8"/>
                </a:solidFill>
                <a:latin typeface="Castellar" pitchFamily="18" charset="0"/>
              </a:rPr>
              <a:t> упражнения для развития мелкой моторики</a:t>
            </a:r>
            <a:r>
              <a:rPr lang="ru-RU" altLang="ru-RU" dirty="0">
                <a:solidFill>
                  <a:srgbClr val="F8F8F8"/>
                </a:solidFill>
              </a:rPr>
              <a:t> </a:t>
            </a:r>
          </a:p>
        </p:txBody>
      </p:sp>
      <p:pic>
        <p:nvPicPr>
          <p:cNvPr id="37894" name="Picture 6" descr="Пальчиковые игры для развития малышей Bom-B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14800"/>
            <a:ext cx="35052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47029">
            <a:off x="304800" y="1524000"/>
            <a:ext cx="1706563" cy="193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71600"/>
            <a:ext cx="1706563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4637">
            <a:off x="4343400" y="1600200"/>
            <a:ext cx="1706563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838200" y="457200"/>
            <a:ext cx="4443413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800" b="1" i="1" u="sng"/>
              <a:t>“Кольцо-цепь-щепоть”</a:t>
            </a:r>
          </a:p>
          <a:p>
            <a:pPr eaLnBrk="1" hangingPunct="1"/>
            <a:endParaRPr lang="ru-RU" altLang="ru-RU"/>
          </a:p>
        </p:txBody>
      </p:sp>
      <p:pic>
        <p:nvPicPr>
          <p:cNvPr id="3995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800600"/>
            <a:ext cx="1706563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53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800600"/>
            <a:ext cx="1600200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00600"/>
            <a:ext cx="152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3581400" y="3835400"/>
            <a:ext cx="4010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800" b="1" i="1" u="sng"/>
              <a:t>«Дом – ёжик – замок»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81000" y="381000"/>
            <a:ext cx="435927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4400" b="1" dirty="0" err="1">
                <a:solidFill>
                  <a:srgbClr val="F8F8F8"/>
                </a:solidFill>
                <a:latin typeface="Monotype Corsiva" pitchFamily="66" charset="0"/>
              </a:rPr>
              <a:t>Кинезиологические</a:t>
            </a:r>
            <a:r>
              <a:rPr lang="ru-RU" altLang="ru-RU" sz="4400" b="1" dirty="0">
                <a:solidFill>
                  <a:srgbClr val="F8F8F8"/>
                </a:solidFill>
                <a:latin typeface="Monotype Corsiva" pitchFamily="66" charset="0"/>
              </a:rPr>
              <a:t> упражнения для развития реципрокной формы движений мелкой моторики.</a:t>
            </a:r>
          </a:p>
        </p:txBody>
      </p:sp>
      <p:pic>
        <p:nvPicPr>
          <p:cNvPr id="44038" name="Picture 6" descr="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01" r="48701" b="31250"/>
          <a:stretch>
            <a:fillRect/>
          </a:stretch>
        </p:blipFill>
        <p:spPr bwMode="auto">
          <a:xfrm rot="-884614">
            <a:off x="4343400" y="4191000"/>
            <a:ext cx="30099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86250"/>
            <a:ext cx="1706563" cy="208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87337" y="3611562"/>
            <a:ext cx="2503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000" b="1" i="1" dirty="0">
                <a:solidFill>
                  <a:srgbClr val="F8F8F8"/>
                </a:solidFill>
              </a:rPr>
              <a:t>«Кулак — ладонь»</a:t>
            </a:r>
          </a:p>
        </p:txBody>
      </p:sp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25" y="3276600"/>
            <a:ext cx="15240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151188" y="2514600"/>
            <a:ext cx="1552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 b="1" i="1" dirty="0">
                <a:solidFill>
                  <a:srgbClr val="F8F8F8"/>
                </a:solidFill>
              </a:rPr>
              <a:t>«Следы»</a:t>
            </a:r>
          </a:p>
        </p:txBody>
      </p:sp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67200"/>
            <a:ext cx="1706563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5029200" y="3551237"/>
            <a:ext cx="2673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2400" b="1" i="1" dirty="0">
                <a:solidFill>
                  <a:srgbClr val="F8F8F8"/>
                </a:solidFill>
              </a:rPr>
              <a:t>«Кулак-кольцо».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152401" y="152400"/>
            <a:ext cx="755015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err="1">
                <a:solidFill>
                  <a:srgbClr val="F8F8F8"/>
                </a:solidFill>
              </a:rPr>
              <a:t>Кинезиологические</a:t>
            </a:r>
            <a:r>
              <a:rPr lang="ru-RU" altLang="ru-RU" sz="2800" b="1" dirty="0">
                <a:solidFill>
                  <a:srgbClr val="F8F8F8"/>
                </a:solidFill>
              </a:rPr>
              <a:t> упражнения для развития реципрокной формы движений мелкой </a:t>
            </a:r>
            <a:r>
              <a:rPr lang="ru-RU" altLang="ru-RU" sz="2800" b="1" dirty="0" smtClean="0">
                <a:solidFill>
                  <a:srgbClr val="F8F8F8"/>
                </a:solidFill>
              </a:rPr>
              <a:t>моторики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1706563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09600" y="1676400"/>
            <a:ext cx="1768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 i="1" dirty="0">
                <a:solidFill>
                  <a:srgbClr val="F8F8F8"/>
                </a:solidFill>
              </a:rPr>
              <a:t>«Стул»</a:t>
            </a:r>
          </a:p>
        </p:txBody>
      </p:sp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990600"/>
            <a:ext cx="1706563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4191000" y="228600"/>
            <a:ext cx="1790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 i="1" dirty="0">
                <a:solidFill>
                  <a:srgbClr val="F8F8F8"/>
                </a:solidFill>
              </a:rPr>
              <a:t>«Стол»</a:t>
            </a:r>
          </a:p>
        </p:txBody>
      </p:sp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7884">
            <a:off x="5410200" y="4267200"/>
            <a:ext cx="1706563" cy="213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4343400" y="3429000"/>
            <a:ext cx="2620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200" b="1" i="1" dirty="0">
                <a:solidFill>
                  <a:srgbClr val="F8F8F8"/>
                </a:solidFill>
              </a:rPr>
              <a:t>«Фонарики»</a:t>
            </a:r>
          </a:p>
        </p:txBody>
      </p:sp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963853">
            <a:off x="3276600" y="4267200"/>
            <a:ext cx="1706563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6934200" cy="3962400"/>
          </a:xfrm>
        </p:spPr>
        <p:txBody>
          <a:bodyPr/>
          <a:lstStyle/>
          <a:p>
            <a:r>
              <a:rPr lang="ru-RU" altLang="ru-RU" sz="4800" b="1" dirty="0" err="1">
                <a:solidFill>
                  <a:srgbClr val="F8F8F8"/>
                </a:solidFill>
                <a:latin typeface="Monotype Corsiva" pitchFamily="66" charset="0"/>
              </a:rPr>
              <a:t>Кинезиология</a:t>
            </a:r>
            <a:r>
              <a:rPr lang="ru-RU" altLang="ru-RU" sz="4800" dirty="0">
                <a:solidFill>
                  <a:srgbClr val="F8F8F8"/>
                </a:solidFill>
              </a:rPr>
              <a:t> </a:t>
            </a:r>
            <a:r>
              <a:rPr lang="ru-RU" altLang="ru-RU" dirty="0"/>
              <a:t>— наука о развитии умственных способностей и физического здоровья через определенные двигательные упражнения.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524000" y="533400"/>
            <a:ext cx="5045075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3200" b="1" i="1" dirty="0">
                <a:solidFill>
                  <a:srgbClr val="F8F8F8"/>
                </a:solidFill>
              </a:rPr>
              <a:t>Для постепенного усложнения упражнений можно использовать: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457200" y="3200400"/>
            <a:ext cx="678180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400" dirty="0">
                <a:solidFill>
                  <a:srgbClr val="F8F8F8"/>
                </a:solidFill>
              </a:rPr>
              <a:t>1.ускорение темпа выполнения;</a:t>
            </a:r>
          </a:p>
          <a:p>
            <a:pPr eaLnBrk="1" hangingPunct="1"/>
            <a:r>
              <a:rPr lang="ru-RU" altLang="ru-RU" sz="2400" dirty="0">
                <a:solidFill>
                  <a:srgbClr val="F8F8F8"/>
                </a:solidFill>
              </a:rPr>
              <a:t>2.выполнение с легко прикушенным языком и закрытыми глазами (исключение речевого и зрительного контроля);</a:t>
            </a:r>
          </a:p>
          <a:p>
            <a:pPr eaLnBrk="1" hangingPunct="1"/>
            <a:r>
              <a:rPr lang="ru-RU" altLang="ru-RU" sz="2400" dirty="0">
                <a:solidFill>
                  <a:srgbClr val="F8F8F8"/>
                </a:solidFill>
              </a:rPr>
              <a:t>3.подключение движений глаз и языка к движениям рук; </a:t>
            </a:r>
          </a:p>
          <a:p>
            <a:pPr eaLnBrk="1" hangingPunct="1"/>
            <a:r>
              <a:rPr lang="ru-RU" altLang="ru-RU" sz="2400" dirty="0">
                <a:solidFill>
                  <a:srgbClr val="F8F8F8"/>
                </a:solidFill>
              </a:rPr>
              <a:t>4.подключение дыхательных упражнений и метода визуализации.</a:t>
            </a:r>
          </a:p>
          <a:p>
            <a:pPr eaLnBrk="1" hangingPunct="1"/>
            <a:endParaRPr lang="ru-RU" altLang="ru-RU" dirty="0">
              <a:solidFill>
                <a:srgbClr val="F8F8F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/>
              <a:t>Цели кинезиологических упражнений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развитие межполушарной специализации;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развитие межполушарного взаимодействия;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синхронизация работы полушарий;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развитие крупной и мелкой моторики;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развитие способностей;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развитие памяти, внимания, речи;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развитие мышления;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снятие эмоциональной напряженности; создание положительного эмоционального настроя;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srgbClr val="F8F8F8"/>
                </a:solidFill>
              </a:rPr>
              <a:t>повышение способности к произвольному контролю;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457200"/>
            <a:ext cx="7477125" cy="912813"/>
          </a:xfrm>
        </p:spPr>
        <p:txBody>
          <a:bodyPr/>
          <a:lstStyle/>
          <a:p>
            <a:pPr algn="ctr"/>
            <a:r>
              <a:rPr lang="ru-RU" altLang="ru-RU" sz="3600"/>
              <a:t>ВИДЫ УПРАЖНЕНИЙ</a:t>
            </a:r>
            <a:br>
              <a:rPr lang="ru-RU" altLang="ru-RU" sz="3600"/>
            </a:br>
            <a:endParaRPr lang="ru-RU" altLang="ru-RU" sz="36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ru-RU" altLang="ru-RU" dirty="0">
                <a:solidFill>
                  <a:srgbClr val="F8F8F8"/>
                </a:solidFill>
              </a:rPr>
              <a:t>растяжки,</a:t>
            </a:r>
          </a:p>
          <a:p>
            <a:pPr marL="609600" indent="-609600"/>
            <a:r>
              <a:rPr lang="ru-RU" altLang="ru-RU" dirty="0">
                <a:solidFill>
                  <a:srgbClr val="F8F8F8"/>
                </a:solidFill>
              </a:rPr>
              <a:t>дыхательные упражнения, </a:t>
            </a:r>
          </a:p>
          <a:p>
            <a:pPr marL="609600" indent="-609600"/>
            <a:r>
              <a:rPr lang="ru-RU" altLang="ru-RU" dirty="0">
                <a:solidFill>
                  <a:srgbClr val="F8F8F8"/>
                </a:solidFill>
              </a:rPr>
              <a:t>глазодвигательные упражнения, </a:t>
            </a:r>
          </a:p>
          <a:p>
            <a:pPr marL="609600" indent="-609600"/>
            <a:r>
              <a:rPr lang="ru-RU" altLang="ru-RU" dirty="0">
                <a:solidFill>
                  <a:srgbClr val="F8F8F8"/>
                </a:solidFill>
              </a:rPr>
              <a:t>телесные упражнения, </a:t>
            </a:r>
          </a:p>
          <a:p>
            <a:pPr marL="609600" indent="-609600"/>
            <a:r>
              <a:rPr lang="ru-RU" altLang="ru-RU" dirty="0">
                <a:solidFill>
                  <a:srgbClr val="F8F8F8"/>
                </a:solidFill>
              </a:rPr>
              <a:t>упражнения для развития мелкой моторики, </a:t>
            </a:r>
          </a:p>
          <a:p>
            <a:pPr marL="609600" indent="-609600"/>
            <a:r>
              <a:rPr lang="ru-RU" altLang="ru-RU" dirty="0">
                <a:solidFill>
                  <a:srgbClr val="F8F8F8"/>
                </a:solidFill>
              </a:rPr>
              <a:t>упражнения на релаксацию и массаж.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u="sng"/>
              <a:t>Дыхательные упражнения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219200"/>
            <a:ext cx="7386638" cy="48768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dirty="0"/>
              <a:t>    </a:t>
            </a:r>
            <a:r>
              <a:rPr lang="ru-RU" altLang="ru-RU" dirty="0">
                <a:solidFill>
                  <a:srgbClr val="F8F8F8"/>
                </a:solidFill>
              </a:rPr>
              <a:t>«Свеча»</a:t>
            </a:r>
          </a:p>
          <a:p>
            <a:pPr>
              <a:buFontTx/>
              <a:buNone/>
            </a:pPr>
            <a:endParaRPr lang="ru-RU" altLang="ru-RU" dirty="0"/>
          </a:p>
          <a:p>
            <a:pPr>
              <a:buFontTx/>
              <a:buNone/>
            </a:pPr>
            <a:endParaRPr lang="ru-RU" altLang="ru-RU" dirty="0"/>
          </a:p>
          <a:p>
            <a:pPr>
              <a:buFontTx/>
              <a:buNone/>
            </a:pPr>
            <a:r>
              <a:rPr lang="ru-RU" altLang="ru-RU" dirty="0">
                <a:solidFill>
                  <a:srgbClr val="F8F8F8"/>
                </a:solidFill>
              </a:rPr>
              <a:t>“Дышим носом”</a:t>
            </a:r>
          </a:p>
          <a:p>
            <a:pPr>
              <a:buFontTx/>
              <a:buNone/>
            </a:pPr>
            <a:endParaRPr lang="ru-RU" altLang="ru-RU" dirty="0"/>
          </a:p>
          <a:p>
            <a:pPr>
              <a:buFontTx/>
              <a:buNone/>
            </a:pPr>
            <a:r>
              <a:rPr lang="ru-RU" altLang="ru-RU" dirty="0">
                <a:solidFill>
                  <a:srgbClr val="F8F8F8"/>
                </a:solidFill>
              </a:rPr>
              <a:t>“Ныряльщик”</a:t>
            </a:r>
          </a:p>
        </p:txBody>
      </p:sp>
      <p:pic>
        <p:nvPicPr>
          <p:cNvPr id="27653" name="Picture 5" descr="Отзывы на стихи, современная литерату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1600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Стена ВКонтакт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48"/>
          <a:stretch>
            <a:fillRect/>
          </a:stretch>
        </p:blipFill>
        <p:spPr bwMode="auto">
          <a:xfrm>
            <a:off x="3657600" y="2590800"/>
            <a:ext cx="12954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9" descr="Как вести себя в воде Косметика Грин Мам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r="16667" b="7143"/>
          <a:stretch>
            <a:fillRect/>
          </a:stretch>
        </p:blipFill>
        <p:spPr bwMode="auto">
          <a:xfrm>
            <a:off x="4114800" y="4495800"/>
            <a:ext cx="1752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600" b="1" u="sng"/>
              <a:t>Глазодвигательные упражнения</a:t>
            </a:r>
            <a:r>
              <a:rPr lang="ru-RU" altLang="ru-RU" sz="3600" b="1"/>
              <a:t>.</a:t>
            </a:r>
          </a:p>
        </p:txBody>
      </p:sp>
      <p:pic>
        <p:nvPicPr>
          <p:cNvPr id="28680" name="Picture 8" descr="Наиболее чувствительны к свету голубоглазые люди, наименее чувствительны люди с карими глазами.. Факты со всего ми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8" t="1178"/>
          <a:stretch>
            <a:fillRect/>
          </a:stretch>
        </p:blipFill>
        <p:spPr bwMode="auto">
          <a:xfrm rot="-847771">
            <a:off x="304800" y="990600"/>
            <a:ext cx="2058988" cy="213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i?id=6dc65e0d2bef8f2d0fc4cf75d30fe53b&amp;n=33&amp;h=215&amp;w=2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2" t="3722" r="10802" b="6976"/>
          <a:stretch>
            <a:fillRect/>
          </a:stretch>
        </p:blipFill>
        <p:spPr bwMode="auto">
          <a:xfrm>
            <a:off x="2667000" y="1981200"/>
            <a:ext cx="2209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4" name="Picture 12" descr="i?id=263337fabb0c7a12f3f2b38535f7827c&amp;n=33&amp;h=215&amp;w=2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0402">
            <a:off x="5181600" y="1447800"/>
            <a:ext cx="219075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5" name="Text Box 13"/>
          <p:cNvSpPr txBox="1">
            <a:spLocks noChangeArrowheads="1"/>
          </p:cNvSpPr>
          <p:nvPr/>
        </p:nvSpPr>
        <p:spPr bwMode="auto">
          <a:xfrm rot="-1261377">
            <a:off x="304800" y="4267200"/>
            <a:ext cx="30702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800" b="1" dirty="0">
                <a:solidFill>
                  <a:srgbClr val="F8F8F8"/>
                </a:solidFill>
                <a:latin typeface="Monotype Corsiva" pitchFamily="66" charset="0"/>
              </a:rPr>
              <a:t>«Восьмерка»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 rot="934978">
            <a:off x="4773217" y="4146183"/>
            <a:ext cx="234711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800" b="1" dirty="0">
                <a:solidFill>
                  <a:srgbClr val="F8F8F8"/>
                </a:solidFill>
                <a:latin typeface="Monotype Corsiva" pitchFamily="66" charset="0"/>
              </a:rPr>
              <a:t>«Друзья»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1905000" y="5410200"/>
            <a:ext cx="34877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800" b="1" dirty="0">
                <a:solidFill>
                  <a:srgbClr val="F8F8F8"/>
                </a:solidFill>
                <a:latin typeface="Monotype Corsiva" pitchFamily="66" charset="0"/>
              </a:rPr>
              <a:t>«Неприятели»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7477125" cy="1143000"/>
          </a:xfrm>
        </p:spPr>
        <p:txBody>
          <a:bodyPr/>
          <a:lstStyle/>
          <a:p>
            <a:pPr algn="ctr"/>
            <a:r>
              <a:rPr lang="ru-RU" altLang="ru-RU" sz="4800" b="1" i="1"/>
              <a:t>Телесные упражнения.</a:t>
            </a:r>
          </a:p>
        </p:txBody>
      </p:sp>
      <p:pic>
        <p:nvPicPr>
          <p:cNvPr id="29703" name="Picture 7" descr="99d6efaee42d2c3fd956d9cfde3abc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3806825" cy="4476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990600" y="533400"/>
            <a:ext cx="612616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 i="1" dirty="0" err="1">
                <a:solidFill>
                  <a:srgbClr val="F8F8F8"/>
                </a:solidFill>
              </a:rPr>
              <a:t>Кинезиологическое</a:t>
            </a:r>
            <a:r>
              <a:rPr lang="ru-RU" altLang="ru-RU" sz="2800" b="1" i="1" dirty="0">
                <a:solidFill>
                  <a:srgbClr val="F8F8F8"/>
                </a:solidFill>
              </a:rPr>
              <a:t> упражнение     для развития динамической координации движений </a:t>
            </a:r>
          </a:p>
        </p:txBody>
      </p:sp>
      <p:pic>
        <p:nvPicPr>
          <p:cNvPr id="78854" name="Picture 6" descr="bike_r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2518">
            <a:off x="4267200" y="2667000"/>
            <a:ext cx="3009900" cy="200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5" name="Text Box 7"/>
          <p:cNvSpPr txBox="1">
            <a:spLocks noChangeArrowheads="1"/>
          </p:cNvSpPr>
          <p:nvPr/>
        </p:nvSpPr>
        <p:spPr bwMode="auto">
          <a:xfrm rot="-1318339">
            <a:off x="685800" y="2743200"/>
            <a:ext cx="26939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400" dirty="0">
                <a:solidFill>
                  <a:srgbClr val="F8F8F8"/>
                </a:solidFill>
                <a:latin typeface="Monotype Corsiva" pitchFamily="66" charset="0"/>
              </a:rPr>
              <a:t>«Велосипед»</a:t>
            </a:r>
          </a:p>
        </p:txBody>
      </p:sp>
      <p:pic>
        <p:nvPicPr>
          <p:cNvPr id="78857" name="Picture 9" descr="1300868961_23-03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0" b="8788"/>
          <a:stretch>
            <a:fillRect/>
          </a:stretch>
        </p:blipFill>
        <p:spPr bwMode="auto">
          <a:xfrm rot="-886231">
            <a:off x="1066800" y="3886200"/>
            <a:ext cx="2762250" cy="24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Рисунок 17" descr="DSC004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524000"/>
            <a:ext cx="17287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Рисунок 18" descr="DSC004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2438400"/>
            <a:ext cx="172402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4" name="Picture 6" descr="DSC004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971800"/>
            <a:ext cx="1858963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5" name="Рисунок 17" descr="DSC004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63" y="3505200"/>
            <a:ext cx="1954212" cy="25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2514600" y="639763"/>
            <a:ext cx="43688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4800" b="1" i="1" dirty="0">
                <a:solidFill>
                  <a:srgbClr val="F8F8F8"/>
                </a:solidFill>
              </a:rPr>
              <a:t>«Солдатики»</a:t>
            </a:r>
          </a:p>
          <a:p>
            <a:pPr algn="ctr" eaLnBrk="1" hangingPunct="1"/>
            <a:endParaRPr lang="ru-RU" altLang="ru-RU" sz="4800" dirty="0"/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3581400" y="762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304800" y="609600"/>
            <a:ext cx="701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/>
              <a:t> </a:t>
            </a:r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267</Words>
  <Application>Microsoft Office PowerPoint</Application>
  <PresentationFormat>Экран (4:3)</PresentationFormat>
  <Paragraphs>58</Paragraphs>
  <Slides>20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Monotype Corsiva</vt:lpstr>
      <vt:lpstr>Castellar</vt:lpstr>
      <vt:lpstr>Кимоно</vt:lpstr>
      <vt:lpstr>Тема: «Кинезиологические упражнения для развития  кинетического компонента и реципрокной формы движений   мелкой моторики.»   Подготовила учитель – логопед:  Полушина Марина Владимировна</vt:lpstr>
      <vt:lpstr>Кинезиология — наука о развитии умственных способностей и физического здоровья через определенные двигательные упражнения.</vt:lpstr>
      <vt:lpstr>Цели кинезиологических упражнений</vt:lpstr>
      <vt:lpstr>ВИДЫ УПРАЖНЕНИЙ </vt:lpstr>
      <vt:lpstr>Дыхательные упражнения</vt:lpstr>
      <vt:lpstr>Глазодвигательные упражнения.</vt:lpstr>
      <vt:lpstr>Телесные упражнения.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Робот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 Никитина</dc:creator>
  <cp:lastModifiedBy>Владислав</cp:lastModifiedBy>
  <cp:revision>53</cp:revision>
  <cp:lastPrinted>1601-01-01T00:00:00Z</cp:lastPrinted>
  <dcterms:created xsi:type="dcterms:W3CDTF">1601-01-01T00:00:00Z</dcterms:created>
  <dcterms:modified xsi:type="dcterms:W3CDTF">2020-01-08T15:17:03Z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