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5" r:id="rId9"/>
    <p:sldId id="267" r:id="rId10"/>
    <p:sldId id="261" r:id="rId11"/>
    <p:sldId id="268" r:id="rId12"/>
    <p:sldId id="269" r:id="rId13"/>
    <p:sldId id="270" r:id="rId14"/>
    <p:sldId id="271" r:id="rId15"/>
    <p:sldId id="272" r:id="rId16"/>
    <p:sldId id="273" r:id="rId17"/>
    <p:sldId id="288" r:id="rId18"/>
    <p:sldId id="289" r:id="rId19"/>
    <p:sldId id="290" r:id="rId20"/>
    <p:sldId id="274" r:id="rId21"/>
    <p:sldId id="275" r:id="rId22"/>
    <p:sldId id="276" r:id="rId23"/>
    <p:sldId id="277" r:id="rId24"/>
    <p:sldId id="278" r:id="rId25"/>
    <p:sldId id="281" r:id="rId26"/>
    <p:sldId id="283" r:id="rId27"/>
    <p:sldId id="282" r:id="rId28"/>
    <p:sldId id="279" r:id="rId29"/>
    <p:sldId id="280" r:id="rId30"/>
    <p:sldId id="287" r:id="rId31"/>
    <p:sldId id="291" r:id="rId32"/>
    <p:sldId id="284" r:id="rId33"/>
    <p:sldId id="285" r:id="rId34"/>
    <p:sldId id="286" r:id="rId3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9FF"/>
    <a:srgbClr val="FFCCFF"/>
    <a:srgbClr val="0944FF"/>
    <a:srgbClr val="3366FF"/>
    <a:srgbClr val="422C16"/>
    <a:srgbClr val="0C788E"/>
    <a:srgbClr val="025198"/>
    <a:srgbClr val="000099"/>
    <a:srgbClr val="1C1C1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4652" autoAdjust="0"/>
  </p:normalViewPr>
  <p:slideViewPr>
    <p:cSldViewPr>
      <p:cViewPr>
        <p:scale>
          <a:sx n="110" d="100"/>
          <a:sy n="110" d="100"/>
        </p:scale>
        <p:origin x="-156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27C144-6B1E-433A-97A0-2C0FDDA533CB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#31" csCatId="accent1" phldr="1"/>
      <dgm:spPr/>
      <dgm:t>
        <a:bodyPr/>
        <a:lstStyle/>
        <a:p>
          <a:endParaRPr lang="ru-RU"/>
        </a:p>
      </dgm:t>
    </dgm:pt>
    <dgm:pt modelId="{30721838-7965-4593-A5E7-A1E42937A201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 anchor="ctr"/>
        <a:lstStyle/>
        <a:p>
          <a:pPr>
            <a:lnSpc>
              <a:spcPct val="100000"/>
            </a:lnSpc>
          </a:pP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достаточно гибок и толерантен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D6FF1A-0165-4B2F-9CA2-7DFAACBD2AE2}" type="parTrans" cxnId="{ABC59C74-59B3-45A2-8DC4-2FC157601AA2}">
      <dgm:prSet/>
      <dgm:spPr/>
      <dgm:t>
        <a:bodyPr/>
        <a:lstStyle/>
        <a:p>
          <a:endParaRPr lang="ru-RU" sz="3200"/>
        </a:p>
      </dgm:t>
    </dgm:pt>
    <dgm:pt modelId="{032DD8F0-331D-4423-93AF-8F9BAC00EFCA}" type="sibTrans" cxnId="{ABC59C74-59B3-45A2-8DC4-2FC157601AA2}">
      <dgm:prSet/>
      <dgm:spPr>
        <a:ln>
          <a:noFill/>
        </a:ln>
      </dgm:spPr>
      <dgm:t>
        <a:bodyPr/>
        <a:lstStyle/>
        <a:p>
          <a:endParaRPr lang="ru-RU" sz="3200"/>
        </a:p>
      </dgm:t>
    </dgm:pt>
    <dgm:pt modelId="{7F990DDA-C38A-404D-B00E-96BB48055005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уважает индивидуальные различия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CC72F9-6609-4987-AC0A-BA93A61C0A36}" type="parTrans" cxnId="{82346107-2524-4BA3-9FB9-FB71010B3ACE}">
      <dgm:prSet/>
      <dgm:spPr/>
      <dgm:t>
        <a:bodyPr/>
        <a:lstStyle/>
        <a:p>
          <a:endParaRPr lang="ru-RU" sz="3200"/>
        </a:p>
      </dgm:t>
    </dgm:pt>
    <dgm:pt modelId="{25FB241D-8057-4396-9AD3-BAAC2DF22557}" type="sibTrans" cxnId="{82346107-2524-4BA3-9FB9-FB71010B3ACE}">
      <dgm:prSet/>
      <dgm:spPr/>
      <dgm:t>
        <a:bodyPr/>
        <a:lstStyle/>
        <a:p>
          <a:endParaRPr lang="ru-RU" sz="3200"/>
        </a:p>
      </dgm:t>
    </dgm:pt>
    <dgm:pt modelId="{0233FC2B-4DC1-44BB-8C26-06E4B60500D3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умеет слушать и применять рекомендации членов коллектива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2732EB-E7A9-4B94-93E5-A36B7347FB53}" type="parTrans" cxnId="{B5B428C0-B3D6-4DC6-98E4-1193D6DC2EE2}">
      <dgm:prSet/>
      <dgm:spPr/>
      <dgm:t>
        <a:bodyPr/>
        <a:lstStyle/>
        <a:p>
          <a:endParaRPr lang="ru-RU" sz="3200"/>
        </a:p>
      </dgm:t>
    </dgm:pt>
    <dgm:pt modelId="{CF9B44E5-521D-4A7B-AACF-FEE1A7C98490}" type="sibTrans" cxnId="{B5B428C0-B3D6-4DC6-98E4-1193D6DC2EE2}">
      <dgm:prSet/>
      <dgm:spPr/>
      <dgm:t>
        <a:bodyPr/>
        <a:lstStyle/>
        <a:p>
          <a:endParaRPr lang="ru-RU" sz="3200"/>
        </a:p>
      </dgm:t>
    </dgm:pt>
    <dgm:pt modelId="{014DE785-808D-4462-BDF1-610FCA2DE941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согласен работать в одной команде с другими педагогами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E6C1E0-1726-420F-B902-F375D910272A}" type="sibTrans" cxnId="{EB11FEF6-497C-4EAE-A356-93B458C6F36C}">
      <dgm:prSet/>
      <dgm:spPr/>
      <dgm:t>
        <a:bodyPr/>
        <a:lstStyle/>
        <a:p>
          <a:endParaRPr lang="ru-RU" sz="3200"/>
        </a:p>
      </dgm:t>
    </dgm:pt>
    <dgm:pt modelId="{A72A5740-F49F-4710-A895-97ECDA0728D7}" type="parTrans" cxnId="{EB11FEF6-497C-4EAE-A356-93B458C6F36C}">
      <dgm:prSet/>
      <dgm:spPr/>
      <dgm:t>
        <a:bodyPr/>
        <a:lstStyle/>
        <a:p>
          <a:endParaRPr lang="ru-RU" sz="3200"/>
        </a:p>
      </dgm:t>
    </dgm:pt>
    <dgm:pt modelId="{C29B6A71-80B2-4F10-BC90-824AD23DA95B}">
      <dgm:prSet phldrT="[Текст]" custT="1"/>
      <dgm:spPr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интересны трудности и готов к их решению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94EAEF-270D-491A-8612-2BA9B8AB89D2}" type="parTrans" cxnId="{68A98C6C-C93B-45E3-9B18-942A11E1DBFA}">
      <dgm:prSet/>
      <dgm:spPr/>
      <dgm:t>
        <a:bodyPr/>
        <a:lstStyle/>
        <a:p>
          <a:endParaRPr lang="ru-RU"/>
        </a:p>
      </dgm:t>
    </dgm:pt>
    <dgm:pt modelId="{348EBFD2-CEE9-41B0-B652-661A4B239621}" type="sibTrans" cxnId="{68A98C6C-C93B-45E3-9B18-942A11E1DBFA}">
      <dgm:prSet/>
      <dgm:spPr/>
      <dgm:t>
        <a:bodyPr/>
        <a:lstStyle/>
        <a:p>
          <a:endParaRPr lang="ru-RU"/>
        </a:p>
      </dgm:t>
    </dgm:pt>
    <dgm:pt modelId="{5F5A4134-1298-4791-9C35-FB1B15CD3B40}" type="pres">
      <dgm:prSet presAssocID="{D527C144-6B1E-433A-97A0-2C0FDDA533C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B346C29A-AF0A-4703-AA09-B0DD635640BF}" type="pres">
      <dgm:prSet presAssocID="{D527C144-6B1E-433A-97A0-2C0FDDA533CB}" presName="Name1" presStyleCnt="0"/>
      <dgm:spPr/>
      <dgm:t>
        <a:bodyPr/>
        <a:lstStyle/>
        <a:p>
          <a:endParaRPr lang="ru-RU"/>
        </a:p>
      </dgm:t>
    </dgm:pt>
    <dgm:pt modelId="{24A422C2-4127-4356-9A04-1E52BEB0DADC}" type="pres">
      <dgm:prSet presAssocID="{D527C144-6B1E-433A-97A0-2C0FDDA533CB}" presName="cycle" presStyleCnt="0"/>
      <dgm:spPr/>
      <dgm:t>
        <a:bodyPr/>
        <a:lstStyle/>
        <a:p>
          <a:endParaRPr lang="ru-RU"/>
        </a:p>
      </dgm:t>
    </dgm:pt>
    <dgm:pt modelId="{ABA46635-E09E-4299-B7E9-0D16B8B40532}" type="pres">
      <dgm:prSet presAssocID="{D527C144-6B1E-433A-97A0-2C0FDDA533CB}" presName="srcNode" presStyleLbl="node1" presStyleIdx="0" presStyleCnt="5"/>
      <dgm:spPr/>
      <dgm:t>
        <a:bodyPr/>
        <a:lstStyle/>
        <a:p>
          <a:endParaRPr lang="ru-RU"/>
        </a:p>
      </dgm:t>
    </dgm:pt>
    <dgm:pt modelId="{B63192C8-0281-4830-872D-59E96534349B}" type="pres">
      <dgm:prSet presAssocID="{D527C144-6B1E-433A-97A0-2C0FDDA533CB}" presName="conn" presStyleLbl="parChTrans1D2" presStyleIdx="0" presStyleCnt="1"/>
      <dgm:spPr/>
      <dgm:t>
        <a:bodyPr/>
        <a:lstStyle/>
        <a:p>
          <a:endParaRPr lang="ru-RU"/>
        </a:p>
      </dgm:t>
    </dgm:pt>
    <dgm:pt modelId="{091BD2CC-CC78-4B7B-AE92-4417F19A5C8B}" type="pres">
      <dgm:prSet presAssocID="{D527C144-6B1E-433A-97A0-2C0FDDA533CB}" presName="extraNode" presStyleLbl="node1" presStyleIdx="0" presStyleCnt="5"/>
      <dgm:spPr/>
      <dgm:t>
        <a:bodyPr/>
        <a:lstStyle/>
        <a:p>
          <a:endParaRPr lang="ru-RU"/>
        </a:p>
      </dgm:t>
    </dgm:pt>
    <dgm:pt modelId="{0287E54E-5BAF-4204-A531-5B9D3B3DAE5B}" type="pres">
      <dgm:prSet presAssocID="{D527C144-6B1E-433A-97A0-2C0FDDA533CB}" presName="dstNode" presStyleLbl="node1" presStyleIdx="0" presStyleCnt="5"/>
      <dgm:spPr/>
      <dgm:t>
        <a:bodyPr/>
        <a:lstStyle/>
        <a:p>
          <a:endParaRPr lang="ru-RU"/>
        </a:p>
      </dgm:t>
    </dgm:pt>
    <dgm:pt modelId="{4C963AA2-E8E9-43C6-AF24-BD591A4C9348}" type="pres">
      <dgm:prSet presAssocID="{30721838-7965-4593-A5E7-A1E42937A201}" presName="text_1" presStyleLbl="node1" presStyleIdx="0" presStyleCnt="5" custScaleY="96289" custLinFactNeighborY="-3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3CB5E-B1F8-40E3-8FB7-34A7E1474E48}" type="pres">
      <dgm:prSet presAssocID="{30721838-7965-4593-A5E7-A1E42937A201}" presName="accent_1" presStyleCnt="0"/>
      <dgm:spPr/>
      <dgm:t>
        <a:bodyPr/>
        <a:lstStyle/>
        <a:p>
          <a:endParaRPr lang="ru-RU"/>
        </a:p>
      </dgm:t>
    </dgm:pt>
    <dgm:pt modelId="{91DD297D-CE41-41CE-875B-E29B52FA2A46}" type="pres">
      <dgm:prSet presAssocID="{30721838-7965-4593-A5E7-A1E42937A201}" presName="accentRepeatNode" presStyleLbl="solidFgAcc1" presStyleIdx="0" presStyleCnt="5" custLinFactNeighborY="-297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23BC685-C22F-43C2-83A2-6D2E157B9D85}" type="pres">
      <dgm:prSet presAssocID="{7F990DDA-C38A-404D-B00E-96BB48055005}" presName="text_2" presStyleLbl="node1" presStyleIdx="1" presStyleCnt="5" custScaleY="110044" custLinFactNeighborY="-26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C95AB-58AB-4910-B33C-3F234C999263}" type="pres">
      <dgm:prSet presAssocID="{7F990DDA-C38A-404D-B00E-96BB48055005}" presName="accent_2" presStyleCnt="0"/>
      <dgm:spPr/>
      <dgm:t>
        <a:bodyPr/>
        <a:lstStyle/>
        <a:p>
          <a:endParaRPr lang="ru-RU"/>
        </a:p>
      </dgm:t>
    </dgm:pt>
    <dgm:pt modelId="{F13B4E5E-379B-45E0-A4A4-68174D4DA4A1}" type="pres">
      <dgm:prSet presAssocID="{7F990DDA-C38A-404D-B00E-96BB48055005}" presName="accentRepeatNode" presStyleLbl="solidFgAcc1" presStyleIdx="1" presStyleCnt="5" custLinFactNeighborY="-2081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AE5D981-5168-4911-9C77-92D419C5A109}" type="pres">
      <dgm:prSet presAssocID="{0233FC2B-4DC1-44BB-8C26-06E4B60500D3}" presName="text_3" presStyleLbl="node1" presStyleIdx="2" presStyleCnt="5" custScaleY="107065" custLinFactNeighborY="-446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BE877-59B5-4953-8409-0CB2B6569706}" type="pres">
      <dgm:prSet presAssocID="{0233FC2B-4DC1-44BB-8C26-06E4B60500D3}" presName="accent_3" presStyleCnt="0"/>
      <dgm:spPr/>
      <dgm:t>
        <a:bodyPr/>
        <a:lstStyle/>
        <a:p>
          <a:endParaRPr lang="ru-RU"/>
        </a:p>
      </dgm:t>
    </dgm:pt>
    <dgm:pt modelId="{54E1C2C1-CD0B-458E-B549-FB8FE39EE7B2}" type="pres">
      <dgm:prSet presAssocID="{0233FC2B-4DC1-44BB-8C26-06E4B60500D3}" presName="accentRepeatNode" presStyleLbl="solidFgAcc1" presStyleIdx="2" presStyleCnt="5" custLinFactNeighborY="-3568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F7625DF-DFFA-4728-8224-EC972F50D037}" type="pres">
      <dgm:prSet presAssocID="{014DE785-808D-4462-BDF1-610FCA2DE941}" presName="text_4" presStyleLbl="node1" presStyleIdx="3" presStyleCnt="5" custScaleY="103166" custLinFactNeighborY="-61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AE0BF-591B-4DA3-A571-320A85D1B82B}" type="pres">
      <dgm:prSet presAssocID="{014DE785-808D-4462-BDF1-610FCA2DE941}" presName="accent_4" presStyleCnt="0"/>
      <dgm:spPr/>
      <dgm:t>
        <a:bodyPr/>
        <a:lstStyle/>
        <a:p>
          <a:endParaRPr lang="ru-RU"/>
        </a:p>
      </dgm:t>
    </dgm:pt>
    <dgm:pt modelId="{D4A8C28B-CAB9-454D-9236-5E734715E5F7}" type="pres">
      <dgm:prSet presAssocID="{014DE785-808D-4462-BDF1-610FCA2DE941}" presName="accentRepeatNode" presStyleLbl="solidFgAcc1" presStyleIdx="3" presStyleCnt="5" custLinFactNeighborY="-4907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D80C5F8-0738-41AF-A700-9C76996DE1E1}" type="pres">
      <dgm:prSet presAssocID="{C29B6A71-80B2-4F10-BC90-824AD23DA95B}" presName="text_5" presStyleLbl="node1" presStyleIdx="4" presStyleCnt="5" custScaleY="103166" custLinFactNeighborY="-81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DE8A0-75F3-4F26-99D8-74AE4C5A8002}" type="pres">
      <dgm:prSet presAssocID="{C29B6A71-80B2-4F10-BC90-824AD23DA95B}" presName="accent_5" presStyleCnt="0"/>
      <dgm:spPr/>
    </dgm:pt>
    <dgm:pt modelId="{ED11EA93-CD3E-4AB5-9842-ADE811D28B12}" type="pres">
      <dgm:prSet presAssocID="{C29B6A71-80B2-4F10-BC90-824AD23DA95B}" presName="accentRepeatNode" presStyleLbl="solidFgAcc1" presStyleIdx="4" presStyleCnt="5" custLinFactNeighborY="-6542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C54F1365-67D2-4619-847E-8A90346D73A8}" type="presOf" srcId="{014DE785-808D-4462-BDF1-610FCA2DE941}" destId="{0F7625DF-DFFA-4728-8224-EC972F50D037}" srcOrd="0" destOrd="0" presId="urn:microsoft.com/office/officeart/2008/layout/VerticalCurvedList"/>
    <dgm:cxn modelId="{82346107-2524-4BA3-9FB9-FB71010B3ACE}" srcId="{D527C144-6B1E-433A-97A0-2C0FDDA533CB}" destId="{7F990DDA-C38A-404D-B00E-96BB48055005}" srcOrd="1" destOrd="0" parTransId="{3BCC72F9-6609-4987-AC0A-BA93A61C0A36}" sibTransId="{25FB241D-8057-4396-9AD3-BAAC2DF22557}"/>
    <dgm:cxn modelId="{A5F377D6-69D8-447F-9B82-D2DD5F52E499}" type="presOf" srcId="{D527C144-6B1E-433A-97A0-2C0FDDA533CB}" destId="{5F5A4134-1298-4791-9C35-FB1B15CD3B40}" srcOrd="0" destOrd="0" presId="urn:microsoft.com/office/officeart/2008/layout/VerticalCurvedList"/>
    <dgm:cxn modelId="{68A98C6C-C93B-45E3-9B18-942A11E1DBFA}" srcId="{D527C144-6B1E-433A-97A0-2C0FDDA533CB}" destId="{C29B6A71-80B2-4F10-BC90-824AD23DA95B}" srcOrd="4" destOrd="0" parTransId="{2394EAEF-270D-491A-8612-2BA9B8AB89D2}" sibTransId="{348EBFD2-CEE9-41B0-B652-661A4B239621}"/>
    <dgm:cxn modelId="{83B2B36C-9FCF-481F-825F-BCDDDB238D7A}" type="presOf" srcId="{7F990DDA-C38A-404D-B00E-96BB48055005}" destId="{023BC685-C22F-43C2-83A2-6D2E157B9D85}" srcOrd="0" destOrd="0" presId="urn:microsoft.com/office/officeart/2008/layout/VerticalCurvedList"/>
    <dgm:cxn modelId="{B5B428C0-B3D6-4DC6-98E4-1193D6DC2EE2}" srcId="{D527C144-6B1E-433A-97A0-2C0FDDA533CB}" destId="{0233FC2B-4DC1-44BB-8C26-06E4B60500D3}" srcOrd="2" destOrd="0" parTransId="{0D2732EB-E7A9-4B94-93E5-A36B7347FB53}" sibTransId="{CF9B44E5-521D-4A7B-AACF-FEE1A7C98490}"/>
    <dgm:cxn modelId="{265A130F-60E3-4198-8633-7AB36A7095E6}" type="presOf" srcId="{032DD8F0-331D-4423-93AF-8F9BAC00EFCA}" destId="{B63192C8-0281-4830-872D-59E96534349B}" srcOrd="0" destOrd="0" presId="urn:microsoft.com/office/officeart/2008/layout/VerticalCurvedList"/>
    <dgm:cxn modelId="{EB11FEF6-497C-4EAE-A356-93B458C6F36C}" srcId="{D527C144-6B1E-433A-97A0-2C0FDDA533CB}" destId="{014DE785-808D-4462-BDF1-610FCA2DE941}" srcOrd="3" destOrd="0" parTransId="{A72A5740-F49F-4710-A895-97ECDA0728D7}" sibTransId="{DCE6C1E0-1726-420F-B902-F375D910272A}"/>
    <dgm:cxn modelId="{E8C6C64B-B2B6-4504-8383-57022957AD0E}" type="presOf" srcId="{C29B6A71-80B2-4F10-BC90-824AD23DA95B}" destId="{6D80C5F8-0738-41AF-A700-9C76996DE1E1}" srcOrd="0" destOrd="0" presId="urn:microsoft.com/office/officeart/2008/layout/VerticalCurvedList"/>
    <dgm:cxn modelId="{6282A36D-2E11-4AEF-AB1E-694229F9BF48}" type="presOf" srcId="{30721838-7965-4593-A5E7-A1E42937A201}" destId="{4C963AA2-E8E9-43C6-AF24-BD591A4C9348}" srcOrd="0" destOrd="0" presId="urn:microsoft.com/office/officeart/2008/layout/VerticalCurvedList"/>
    <dgm:cxn modelId="{FFD169F9-F89F-435D-8A9F-233E09E611AD}" type="presOf" srcId="{0233FC2B-4DC1-44BB-8C26-06E4B60500D3}" destId="{FAE5D981-5168-4911-9C77-92D419C5A109}" srcOrd="0" destOrd="0" presId="urn:microsoft.com/office/officeart/2008/layout/VerticalCurvedList"/>
    <dgm:cxn modelId="{ABC59C74-59B3-45A2-8DC4-2FC157601AA2}" srcId="{D527C144-6B1E-433A-97A0-2C0FDDA533CB}" destId="{30721838-7965-4593-A5E7-A1E42937A201}" srcOrd="0" destOrd="0" parTransId="{4FD6FF1A-0165-4B2F-9CA2-7DFAACBD2AE2}" sibTransId="{032DD8F0-331D-4423-93AF-8F9BAC00EFCA}"/>
    <dgm:cxn modelId="{1F76B7A6-197A-414A-8A50-C16E43699F0C}" type="presParOf" srcId="{5F5A4134-1298-4791-9C35-FB1B15CD3B40}" destId="{B346C29A-AF0A-4703-AA09-B0DD635640BF}" srcOrd="0" destOrd="0" presId="urn:microsoft.com/office/officeart/2008/layout/VerticalCurvedList"/>
    <dgm:cxn modelId="{FBD73955-F40A-4A97-AE47-7DBA2EBFB4E9}" type="presParOf" srcId="{B346C29A-AF0A-4703-AA09-B0DD635640BF}" destId="{24A422C2-4127-4356-9A04-1E52BEB0DADC}" srcOrd="0" destOrd="0" presId="urn:microsoft.com/office/officeart/2008/layout/VerticalCurvedList"/>
    <dgm:cxn modelId="{28B35226-7CC3-4514-8CB0-126BBF4854E1}" type="presParOf" srcId="{24A422C2-4127-4356-9A04-1E52BEB0DADC}" destId="{ABA46635-E09E-4299-B7E9-0D16B8B40532}" srcOrd="0" destOrd="0" presId="urn:microsoft.com/office/officeart/2008/layout/VerticalCurvedList"/>
    <dgm:cxn modelId="{103BC5DF-AE2E-4F4E-90EF-D6BB0099F80E}" type="presParOf" srcId="{24A422C2-4127-4356-9A04-1E52BEB0DADC}" destId="{B63192C8-0281-4830-872D-59E96534349B}" srcOrd="1" destOrd="0" presId="urn:microsoft.com/office/officeart/2008/layout/VerticalCurvedList"/>
    <dgm:cxn modelId="{5037E5C2-C839-49AE-A816-03A9470D52BC}" type="presParOf" srcId="{24A422C2-4127-4356-9A04-1E52BEB0DADC}" destId="{091BD2CC-CC78-4B7B-AE92-4417F19A5C8B}" srcOrd="2" destOrd="0" presId="urn:microsoft.com/office/officeart/2008/layout/VerticalCurvedList"/>
    <dgm:cxn modelId="{7AF9ACB4-1902-41FE-AAB3-5BB687C2485E}" type="presParOf" srcId="{24A422C2-4127-4356-9A04-1E52BEB0DADC}" destId="{0287E54E-5BAF-4204-A531-5B9D3B3DAE5B}" srcOrd="3" destOrd="0" presId="urn:microsoft.com/office/officeart/2008/layout/VerticalCurvedList"/>
    <dgm:cxn modelId="{A8957EBC-33A8-4FD8-949D-05C89CE31F24}" type="presParOf" srcId="{B346C29A-AF0A-4703-AA09-B0DD635640BF}" destId="{4C963AA2-E8E9-43C6-AF24-BD591A4C9348}" srcOrd="1" destOrd="0" presId="urn:microsoft.com/office/officeart/2008/layout/VerticalCurvedList"/>
    <dgm:cxn modelId="{B3BA9D21-C85E-4B6E-BFA3-74D70AA9F89E}" type="presParOf" srcId="{B346C29A-AF0A-4703-AA09-B0DD635640BF}" destId="{B503CB5E-B1F8-40E3-8FB7-34A7E1474E48}" srcOrd="2" destOrd="0" presId="urn:microsoft.com/office/officeart/2008/layout/VerticalCurvedList"/>
    <dgm:cxn modelId="{75C07380-5DA5-4058-A396-F5745F0F75B4}" type="presParOf" srcId="{B503CB5E-B1F8-40E3-8FB7-34A7E1474E48}" destId="{91DD297D-CE41-41CE-875B-E29B52FA2A46}" srcOrd="0" destOrd="0" presId="urn:microsoft.com/office/officeart/2008/layout/VerticalCurvedList"/>
    <dgm:cxn modelId="{667EFACA-7F02-423E-A9E6-F550E088F9CF}" type="presParOf" srcId="{B346C29A-AF0A-4703-AA09-B0DD635640BF}" destId="{023BC685-C22F-43C2-83A2-6D2E157B9D85}" srcOrd="3" destOrd="0" presId="urn:microsoft.com/office/officeart/2008/layout/VerticalCurvedList"/>
    <dgm:cxn modelId="{A02E4620-0165-4338-9D22-ACC2A61D4184}" type="presParOf" srcId="{B346C29A-AF0A-4703-AA09-B0DD635640BF}" destId="{AB8C95AB-58AB-4910-B33C-3F234C999263}" srcOrd="4" destOrd="0" presId="urn:microsoft.com/office/officeart/2008/layout/VerticalCurvedList"/>
    <dgm:cxn modelId="{85D275B6-E7BA-400F-9EA6-011837CEDAC3}" type="presParOf" srcId="{AB8C95AB-58AB-4910-B33C-3F234C999263}" destId="{F13B4E5E-379B-45E0-A4A4-68174D4DA4A1}" srcOrd="0" destOrd="0" presId="urn:microsoft.com/office/officeart/2008/layout/VerticalCurvedList"/>
    <dgm:cxn modelId="{F13E9747-6E11-4B26-9183-3FC8E2F71FE2}" type="presParOf" srcId="{B346C29A-AF0A-4703-AA09-B0DD635640BF}" destId="{FAE5D981-5168-4911-9C77-92D419C5A109}" srcOrd="5" destOrd="0" presId="urn:microsoft.com/office/officeart/2008/layout/VerticalCurvedList"/>
    <dgm:cxn modelId="{82418F5D-3F86-4521-A7BE-B03C6A19180C}" type="presParOf" srcId="{B346C29A-AF0A-4703-AA09-B0DD635640BF}" destId="{E23BE877-59B5-4953-8409-0CB2B6569706}" srcOrd="6" destOrd="0" presId="urn:microsoft.com/office/officeart/2008/layout/VerticalCurvedList"/>
    <dgm:cxn modelId="{6289990C-ED95-4D7E-8668-B30D077038EF}" type="presParOf" srcId="{E23BE877-59B5-4953-8409-0CB2B6569706}" destId="{54E1C2C1-CD0B-458E-B549-FB8FE39EE7B2}" srcOrd="0" destOrd="0" presId="urn:microsoft.com/office/officeart/2008/layout/VerticalCurvedList"/>
    <dgm:cxn modelId="{F5EDCAC7-CACB-46A0-9F9A-B9D462ADD876}" type="presParOf" srcId="{B346C29A-AF0A-4703-AA09-B0DD635640BF}" destId="{0F7625DF-DFFA-4728-8224-EC972F50D037}" srcOrd="7" destOrd="0" presId="urn:microsoft.com/office/officeart/2008/layout/VerticalCurvedList"/>
    <dgm:cxn modelId="{FE01D5AE-28BA-45E9-9B4D-04A93F3364FD}" type="presParOf" srcId="{B346C29A-AF0A-4703-AA09-B0DD635640BF}" destId="{597AE0BF-591B-4DA3-A571-320A85D1B82B}" srcOrd="8" destOrd="0" presId="urn:microsoft.com/office/officeart/2008/layout/VerticalCurvedList"/>
    <dgm:cxn modelId="{6CDEC763-0F76-4132-92BD-36DD888ADCE3}" type="presParOf" srcId="{597AE0BF-591B-4DA3-A571-320A85D1B82B}" destId="{D4A8C28B-CAB9-454D-9236-5E734715E5F7}" srcOrd="0" destOrd="0" presId="urn:microsoft.com/office/officeart/2008/layout/VerticalCurvedList"/>
    <dgm:cxn modelId="{4EA722BB-5AD1-479C-A63A-5E31E42737BA}" type="presParOf" srcId="{B346C29A-AF0A-4703-AA09-B0DD635640BF}" destId="{6D80C5F8-0738-41AF-A700-9C76996DE1E1}" srcOrd="9" destOrd="0" presId="urn:microsoft.com/office/officeart/2008/layout/VerticalCurvedList"/>
    <dgm:cxn modelId="{880B5CC5-319A-43B5-9620-ADCD0634ECBD}" type="presParOf" srcId="{B346C29A-AF0A-4703-AA09-B0DD635640BF}" destId="{74ADE8A0-75F3-4F26-99D8-74AE4C5A8002}" srcOrd="10" destOrd="0" presId="urn:microsoft.com/office/officeart/2008/layout/VerticalCurvedList"/>
    <dgm:cxn modelId="{1196A837-0285-4558-8415-CD4FA8D95913}" type="presParOf" srcId="{74ADE8A0-75F3-4F26-99D8-74AE4C5A8002}" destId="{ED11EA93-CD3E-4AB5-9842-ADE811D28B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192C8-0281-4830-872D-59E96534349B}">
      <dsp:nvSpPr>
        <dsp:cNvPr id="0" name=""/>
        <dsp:cNvSpPr/>
      </dsp:nvSpPr>
      <dsp:spPr>
        <a:xfrm>
          <a:off x="-4585775" y="-703106"/>
          <a:ext cx="5462647" cy="5462647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63AA2-E8E9-43C6-AF24-BD591A4C9348}">
      <dsp:nvSpPr>
        <dsp:cNvPr id="0" name=""/>
        <dsp:cNvSpPr/>
      </dsp:nvSpPr>
      <dsp:spPr>
        <a:xfrm>
          <a:off x="383839" y="243999"/>
          <a:ext cx="5825789" cy="488393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260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достаточно гибок и толерантен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839" y="243999"/>
        <a:ext cx="5825789" cy="488393"/>
      </dsp:txXfrm>
    </dsp:sp>
    <dsp:sp modelId="{91DD297D-CE41-41CE-875B-E29B52FA2A46}">
      <dsp:nvSpPr>
        <dsp:cNvPr id="0" name=""/>
        <dsp:cNvSpPr/>
      </dsp:nvSpPr>
      <dsp:spPr>
        <a:xfrm>
          <a:off x="66828" y="171188"/>
          <a:ext cx="634020" cy="6340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23BC685-C22F-43C2-83A2-6D2E157B9D85}">
      <dsp:nvSpPr>
        <dsp:cNvPr id="0" name=""/>
        <dsp:cNvSpPr/>
      </dsp:nvSpPr>
      <dsp:spPr>
        <a:xfrm>
          <a:off x="747295" y="856546"/>
          <a:ext cx="5462333" cy="558161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260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уважает индивидуальные различия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7295" y="856546"/>
        <a:ext cx="5462333" cy="558161"/>
      </dsp:txXfrm>
    </dsp:sp>
    <dsp:sp modelId="{F13B4E5E-379B-45E0-A4A4-68174D4DA4A1}">
      <dsp:nvSpPr>
        <dsp:cNvPr id="0" name=""/>
        <dsp:cNvSpPr/>
      </dsp:nvSpPr>
      <dsp:spPr>
        <a:xfrm>
          <a:off x="430285" y="818634"/>
          <a:ext cx="634020" cy="6340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AE5D981-5168-4911-9C77-92D419C5A109}">
      <dsp:nvSpPr>
        <dsp:cNvPr id="0" name=""/>
        <dsp:cNvSpPr/>
      </dsp:nvSpPr>
      <dsp:spPr>
        <a:xfrm>
          <a:off x="858847" y="1530391"/>
          <a:ext cx="5350781" cy="543051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260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умеет слушать и применять рекомендации членов коллектива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8847" y="1530391"/>
        <a:ext cx="5350781" cy="543051"/>
      </dsp:txXfrm>
    </dsp:sp>
    <dsp:sp modelId="{54E1C2C1-CD0B-458E-B549-FB8FE39EE7B2}">
      <dsp:nvSpPr>
        <dsp:cNvPr id="0" name=""/>
        <dsp:cNvSpPr/>
      </dsp:nvSpPr>
      <dsp:spPr>
        <a:xfrm>
          <a:off x="541837" y="1484937"/>
          <a:ext cx="634020" cy="6340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F7625DF-DFFA-4728-8224-EC972F50D037}">
      <dsp:nvSpPr>
        <dsp:cNvPr id="0" name=""/>
        <dsp:cNvSpPr/>
      </dsp:nvSpPr>
      <dsp:spPr>
        <a:xfrm>
          <a:off x="747295" y="2215998"/>
          <a:ext cx="5462333" cy="523274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2603" tIns="50800" rIns="50800" bIns="508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согласен работать в одной команде с другими педагогами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7295" y="2215998"/>
        <a:ext cx="5462333" cy="523274"/>
      </dsp:txXfrm>
    </dsp:sp>
    <dsp:sp modelId="{D4A8C28B-CAB9-454D-9236-5E734715E5F7}">
      <dsp:nvSpPr>
        <dsp:cNvPr id="0" name=""/>
        <dsp:cNvSpPr/>
      </dsp:nvSpPr>
      <dsp:spPr>
        <a:xfrm>
          <a:off x="430285" y="2160667"/>
          <a:ext cx="634020" cy="6340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6D80C5F8-0738-41AF-A700-9C76996DE1E1}">
      <dsp:nvSpPr>
        <dsp:cNvPr id="0" name=""/>
        <dsp:cNvSpPr/>
      </dsp:nvSpPr>
      <dsp:spPr>
        <a:xfrm>
          <a:off x="383839" y="2872859"/>
          <a:ext cx="5825789" cy="523274"/>
        </a:xfrm>
        <a:prstGeom prst="rect">
          <a:avLst/>
        </a:prstGeom>
        <a:gradFill flip="none" rotWithShape="0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2603" tIns="50800" rIns="50800" bIns="508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интересны трудности и готов к их решению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839" y="2872859"/>
        <a:ext cx="5825789" cy="523274"/>
      </dsp:txXfrm>
    </dsp:sp>
    <dsp:sp modelId="{ED11EA93-CD3E-4AB5-9842-ADE811D28B12}">
      <dsp:nvSpPr>
        <dsp:cNvPr id="0" name=""/>
        <dsp:cNvSpPr/>
      </dsp:nvSpPr>
      <dsp:spPr>
        <a:xfrm>
          <a:off x="66828" y="2817542"/>
          <a:ext cx="634020" cy="6340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0EA9D-7D61-4779-88C2-555C5E30806A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684305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F0788-DF3F-4A6D-80BF-2F8E059B636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616521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B7D28-BC72-4603-A0D1-CAA08AD8AFC2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47112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00CC7-FAA3-4CEA-A309-EE559FCA539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861169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78F7D-BAFC-4459-97B8-7D5BB2FC9E13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29492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784C5-2D02-44CA-85BD-6A03A1ECA09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42311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4A3A1-FC6B-4D83-82C9-1B8BC9A841F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04128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81F33-F829-4AFF-874C-012D2BB1691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120384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15EDB-44A2-44AC-BB05-E61A214D4580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053132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CD221-D29A-458D-ABE9-F0BC0ADF3CE4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44987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B6CF6-C337-4AE8-AEEE-9839453B30B6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84688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 smtClean="0"/>
              <a:t>Haga clic para modificar el estilo de texto del patrón</a:t>
            </a:r>
          </a:p>
          <a:p>
            <a:pPr lvl="1"/>
            <a:r>
              <a:rPr lang="es-ES" altLang="ru-RU" smtClean="0"/>
              <a:t>Segundo nivel</a:t>
            </a:r>
          </a:p>
          <a:p>
            <a:pPr lvl="2"/>
            <a:r>
              <a:rPr lang="es-ES" altLang="ru-RU" smtClean="0"/>
              <a:t>Tercer nivel</a:t>
            </a:r>
          </a:p>
          <a:p>
            <a:pPr lvl="3"/>
            <a:r>
              <a:rPr lang="es-ES" altLang="ru-RU" smtClean="0"/>
              <a:t>Cuarto nivel</a:t>
            </a:r>
          </a:p>
          <a:p>
            <a:pPr lvl="4"/>
            <a:r>
              <a:rPr lang="es-ES" altLang="ru-RU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BAB26A-A7B8-4DE7-9143-342028BA6451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alldef.ru/ru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80975" y="4293096"/>
            <a:ext cx="4319588" cy="936129"/>
          </a:xfrm>
          <a:noFill/>
          <a:ln/>
        </p:spPr>
        <p:txBody>
          <a:bodyPr/>
          <a:lstStyle/>
          <a:p>
            <a:pPr algn="l"/>
            <a:r>
              <a:rPr lang="ru-RU" altLang="ru-RU" sz="3200" b="1" dirty="0" smtClean="0">
                <a:solidFill>
                  <a:schemeClr val="bg1"/>
                </a:solidFill>
              </a:rPr>
              <a:t>Инклюзивное образование</a:t>
            </a:r>
            <a:endParaRPr lang="es-ES" altLang="ru-RU" sz="3200" b="1" dirty="0">
              <a:solidFill>
                <a:schemeClr val="bg1"/>
              </a:solidFill>
            </a:endParaRPr>
          </a:p>
        </p:txBody>
      </p:sp>
      <p:sp>
        <p:nvSpPr>
          <p:cNvPr id="2163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80975" y="5516563"/>
            <a:ext cx="3527425" cy="479425"/>
          </a:xfrm>
        </p:spPr>
        <p:txBody>
          <a:bodyPr/>
          <a:lstStyle/>
          <a:p>
            <a:pPr algn="l"/>
            <a:endParaRPr lang="es-ES" altLang="ru-RU" sz="18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327619">
            <a:off x="4763940" y="3764843"/>
            <a:ext cx="2555060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altLang="ru-RU" sz="2000" b="1" dirty="0" smtClean="0">
                <a:ln>
                  <a:solidFill>
                    <a:srgbClr val="0944FF"/>
                  </a:solidFill>
                </a:ln>
                <a:solidFill>
                  <a:srgbClr val="0944FF"/>
                </a:solidFill>
              </a:rPr>
              <a:t>МАОУ СОШ №133 </a:t>
            </a:r>
          </a:p>
          <a:p>
            <a:pPr algn="ctr"/>
            <a:r>
              <a:rPr lang="ru-RU" altLang="ru-RU" sz="2400" b="1" dirty="0" smtClean="0">
                <a:ln>
                  <a:solidFill>
                    <a:srgbClr val="0944FF"/>
                  </a:solidFill>
                </a:ln>
                <a:solidFill>
                  <a:srgbClr val="0944FF"/>
                </a:solidFill>
              </a:rPr>
              <a:t>г. Перми</a:t>
            </a:r>
            <a:endParaRPr lang="ru-RU" dirty="0">
              <a:ln>
                <a:solidFill>
                  <a:srgbClr val="0944FF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Инклюзивная школа нужна всем: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439052"/>
              </p:ext>
            </p:extLst>
          </p:nvPr>
        </p:nvGraphicFramePr>
        <p:xfrm>
          <a:off x="323528" y="1772815"/>
          <a:ext cx="8712968" cy="454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6921"/>
                <a:gridCol w="5206047"/>
              </a:tblGrid>
              <a:tr h="558334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Детям с ОВЗ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Оптимальные условия социализации и полноценного развития</a:t>
                      </a:r>
                      <a:endParaRPr lang="ru-RU" b="0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00079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Нормально-развивающимся школьникам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Опыт преодоления своих ограничений, ценность здоровья, лекарство от лени</a:t>
                      </a:r>
                      <a:endParaRPr lang="ru-RU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068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Учителям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Поиск новых методов преподавания, новая педагогическая позиция</a:t>
                      </a:r>
                      <a:endParaRPr lang="ru-RU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068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Школе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Новые ценности, новое оборудование, новые</a:t>
                      </a:r>
                      <a:r>
                        <a:rPr lang="ru-RU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образовательные технологии</a:t>
                      </a:r>
                      <a:endParaRPr lang="ru-RU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068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Семье 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Сохранение ребёнка, развитие ответственной родительской позиции</a:t>
                      </a:r>
                      <a:r>
                        <a:rPr lang="ru-RU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ru-RU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4127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Обществу </a:t>
                      </a:r>
                      <a:endParaRPr lang="ru-RU" sz="2000" b="1" i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Общественная безопасность, гражданские свободы, равные права, ценность человеческого достоинства и индивидуальности</a:t>
                      </a:r>
                      <a:endParaRPr lang="ru-RU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246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обучающихся с ОВЗ будет вводиться постепенно: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2016/2017 учебном году введение ФГОС касался пока только первых классов, </a:t>
            </a:r>
          </a:p>
          <a:p>
            <a:pPr>
              <a:buFontTx/>
              <a:buChar char="-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2017/2018 учебном году действие ФГОС распространяется на вторые классы, и </a:t>
            </a:r>
          </a:p>
          <a:p>
            <a:pPr>
              <a:buFontTx/>
              <a:buChar char="-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2018/2019 – на третьи. </a:t>
            </a:r>
          </a:p>
          <a:p>
            <a:pPr>
              <a:buFontTx/>
              <a:buChar char="-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в 2019/2020 учебном году вся линейка начальной школы должна быть в зоне действия нового ФГОС.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10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b="1" dirty="0" smtClean="0">
              <a:latin typeface="Garamond" pitchFamily="18" charset="0"/>
            </a:endParaRPr>
          </a:p>
          <a:p>
            <a:pPr marL="0" indent="0"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инклюзивного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образования заключается в достижении всеми детьми определённого общественного статуса и утверждении своей социальной значимости.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12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8845"/>
            <a:ext cx="8229600" cy="173305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подходы</a:t>
            </a:r>
            <a:br>
              <a:rPr lang="ru-RU" sz="4000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обучении детей с </a:t>
            </a:r>
            <a:r>
              <a:rPr lang="ru-RU" sz="40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особыми образовательными </a:t>
            </a:r>
            <a:r>
              <a:rPr lang="ru-RU" sz="40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потребностями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705275"/>
          </a:xfrm>
        </p:spPr>
        <p:txBody>
          <a:bodyPr/>
          <a:lstStyle/>
          <a:p>
            <a:pPr marL="0" indent="0">
              <a:buNone/>
            </a:pPr>
            <a:r>
              <a:rPr lang="ru-RU" altLang="ru-RU" b="1" dirty="0" smtClean="0">
                <a:latin typeface="Garamond" pitchFamily="18" charset="0"/>
              </a:rPr>
              <a:t>- дифференцированное обучение</a:t>
            </a:r>
            <a:r>
              <a:rPr lang="ru-RU" altLang="ru-RU" dirty="0" smtClean="0">
                <a:latin typeface="Garamond" pitchFamily="18" charset="0"/>
              </a:rPr>
              <a:t> детей с нарушениями речи, слуха, зрения, опорно-двигательного аппарата, интеллекта, с задержкой психического развития в специальных (коррекционных) учреждениях </a:t>
            </a:r>
            <a:r>
              <a:rPr lang="en-US" altLang="ru-RU" dirty="0" smtClean="0">
                <a:latin typeface="Garamond" pitchFamily="18" charset="0"/>
              </a:rPr>
              <a:t>I</a:t>
            </a:r>
            <a:r>
              <a:rPr lang="ru-RU" altLang="ru-RU" dirty="0" smtClean="0">
                <a:latin typeface="Garamond" pitchFamily="18" charset="0"/>
              </a:rPr>
              <a:t>–</a:t>
            </a:r>
            <a:r>
              <a:rPr lang="en-US" altLang="ru-RU" dirty="0" smtClean="0">
                <a:latin typeface="Garamond" pitchFamily="18" charset="0"/>
              </a:rPr>
              <a:t>VIII</a:t>
            </a:r>
            <a:r>
              <a:rPr lang="ru-RU" altLang="ru-RU" dirty="0" smtClean="0">
                <a:latin typeface="Garamond" pitchFamily="18" charset="0"/>
              </a:rPr>
              <a:t> видов;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50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8845"/>
            <a:ext cx="8229600" cy="173305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подходы</a:t>
            </a:r>
            <a:br>
              <a:rPr lang="ru-RU" sz="4000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обучении детей с </a:t>
            </a:r>
            <a:r>
              <a:rPr lang="ru-RU" sz="40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особыми образовательными </a:t>
            </a:r>
            <a:r>
              <a:rPr lang="ru-RU" sz="40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потребностями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370527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b="1" dirty="0" smtClean="0">
                <a:latin typeface="Garamond" pitchFamily="18" charset="0"/>
              </a:rPr>
              <a:t>- интегрированное обучение</a:t>
            </a:r>
            <a:r>
              <a:rPr lang="ru-RU" altLang="ru-RU" dirty="0" smtClean="0">
                <a:latin typeface="Garamond" pitchFamily="18" charset="0"/>
              </a:rPr>
              <a:t> детей в специальных классах (группах) в общеобразовательных учреждениях;</a:t>
            </a: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Garamond" pitchFamily="18" charset="0"/>
              </a:rPr>
              <a:t>- инклюзивное обучение</a:t>
            </a:r>
            <a:r>
              <a:rPr lang="ru-RU" altLang="ru-RU" dirty="0" smtClean="0">
                <a:latin typeface="Garamond" pitchFamily="18" charset="0"/>
              </a:rPr>
              <a:t>, когда дети с особыми образовательными потребностями обучаются в классе вместе с обычными детьми.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7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8845"/>
            <a:ext cx="8229600" cy="1733054"/>
          </a:xfrm>
        </p:spPr>
        <p:txBody>
          <a:bodyPr/>
          <a:lstStyle/>
          <a:p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и социальная интеграция</a:t>
            </a:r>
            <a:endParaRPr lang="ru-RU" alt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4148336"/>
              </p:ext>
            </p:extLst>
          </p:nvPr>
        </p:nvGraphicFramePr>
        <p:xfrm>
          <a:off x="395288" y="1844673"/>
          <a:ext cx="8229600" cy="4637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44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интеграция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Образовательная интеграция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92343">
                <a:tc>
                  <a:txBody>
                    <a:bodyPr/>
                    <a:lstStyle/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конечная цель специального инклюзивного обучения; </a:t>
                      </a:r>
                    </a:p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направленна на включение ребёнка с ОВЗ в жизнь общества</a:t>
                      </a:r>
                      <a:r>
                        <a:rPr lang="ru-RU" sz="1800" dirty="0" smtClean="0"/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является частью социальной интеграции;</a:t>
                      </a:r>
                    </a:p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рассматривается как процесс воспитания и обучения детей с ОВЗ совместно с нормально развивающимися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04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Инклюзивные образовательные учреждения создают идеальные условия для того, чтобы члены сообщества не только лучше понимали вопросы обучения, воспитания, социализации и интеграции детей с особыми образовательными потребностями, но и приобщались к новой системе ценностей и взглядов для лучшего взаимодействия с окружающими, независимо от того, отличаются они или похожи.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40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УЧЕБНО-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ВОСПИТАТЕЛЬНОГО ПРОЦЕССА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b="1" dirty="0" smtClean="0"/>
              <a:t>Федеральный </a:t>
            </a:r>
            <a:r>
              <a:rPr lang="ru-RU" sz="2800" b="1" dirty="0"/>
              <a:t>закон № 273-ФЗ «Об образовании в Российской Федерации</a:t>
            </a:r>
            <a:r>
              <a:rPr lang="ru-RU" sz="2800" b="1" dirty="0" smtClean="0"/>
              <a:t>» об </a:t>
            </a:r>
            <a:r>
              <a:rPr lang="ru-RU" sz="2800" b="1" dirty="0"/>
              <a:t>образовании детей с ОВЗ</a:t>
            </a:r>
            <a:r>
              <a:rPr lang="ru-RU" sz="2800" b="1" dirty="0" smtClean="0"/>
              <a:t>:</a:t>
            </a:r>
          </a:p>
          <a:p>
            <a:r>
              <a:rPr lang="ru-RU" sz="2000" dirty="0"/>
              <a:t>обучающийся с ограниченными возможностями здоровья – физическое лицо</a:t>
            </a:r>
            <a:r>
              <a:rPr lang="ru-RU" sz="2000" dirty="0" smtClean="0"/>
              <a:t>, имеющее </a:t>
            </a:r>
            <a:r>
              <a:rPr lang="ru-RU" sz="2000" dirty="0"/>
              <a:t>недостатки в физическом и (или) психологическом развитии,</a:t>
            </a:r>
          </a:p>
          <a:p>
            <a:r>
              <a:rPr lang="ru-RU" sz="2000" dirty="0"/>
              <a:t>подтвержденные психолого-медико-педагогической комиссией и</a:t>
            </a:r>
          </a:p>
          <a:p>
            <a:r>
              <a:rPr lang="ru-RU" sz="2000" dirty="0"/>
              <a:t>препятствующие получению образования без создания специальных условий;</a:t>
            </a:r>
          </a:p>
          <a:p>
            <a:r>
              <a:rPr lang="ru-RU" sz="2000" dirty="0" smtClean="0"/>
              <a:t>инклюзивное </a:t>
            </a:r>
            <a:r>
              <a:rPr lang="ru-RU" sz="2000" dirty="0"/>
              <a:t>образование – обеспечение равного доступа к образованию </a:t>
            </a:r>
            <a:r>
              <a:rPr lang="ru-RU" sz="2000" dirty="0" smtClean="0"/>
              <a:t>для всех </a:t>
            </a:r>
            <a:r>
              <a:rPr lang="ru-RU" sz="2000" dirty="0"/>
              <a:t>обучающихся с учетом разнообразия особых </a:t>
            </a:r>
            <a:r>
              <a:rPr lang="ru-RU" sz="2000" dirty="0" smtClean="0"/>
              <a:t>образовательных потребностей </a:t>
            </a:r>
            <a:r>
              <a:rPr lang="ru-RU" sz="2000" dirty="0"/>
              <a:t>и индивидуальных возможностей;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4046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УЧЕБНО-</a:t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ВОСПИТАТЕЛЬНОГО ПРОЦЕССА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образование обучающихся с ограниченными возможностями здоровья </a:t>
            </a:r>
            <a:r>
              <a:rPr lang="ru-RU" sz="2000" dirty="0" smtClean="0"/>
              <a:t>может быть </a:t>
            </a:r>
            <a:r>
              <a:rPr lang="ru-RU" sz="2000" dirty="0"/>
              <a:t>организовано как совместно с другими обучающимися, так и в </a:t>
            </a:r>
            <a:r>
              <a:rPr lang="ru-RU" sz="2000" dirty="0" smtClean="0"/>
              <a:t>отдельных классах</a:t>
            </a:r>
            <a:r>
              <a:rPr lang="ru-RU" sz="2000" dirty="0"/>
              <a:t>, группах или в отдельных организациях, </a:t>
            </a:r>
            <a:r>
              <a:rPr lang="ru-RU" sz="2000" dirty="0" smtClean="0"/>
              <a:t>осуществляющих образовательную </a:t>
            </a:r>
            <a:r>
              <a:rPr lang="ru-RU" sz="2000" dirty="0"/>
              <a:t>деятельность</a:t>
            </a:r>
            <a:r>
              <a:rPr lang="ru-RU" sz="2000" dirty="0" smtClean="0"/>
              <a:t>;</a:t>
            </a:r>
          </a:p>
          <a:p>
            <a:r>
              <a:rPr lang="ru-RU" sz="2000" dirty="0"/>
              <a:t>адаптированная образовательная программа – образовательная </a:t>
            </a:r>
            <a:r>
              <a:rPr lang="ru-RU" sz="2000" dirty="0" smtClean="0"/>
              <a:t>программа, адаптированная </a:t>
            </a:r>
            <a:r>
              <a:rPr lang="ru-RU" sz="2000" dirty="0"/>
              <a:t>для обучения лиц с ограниченными возможностями </a:t>
            </a:r>
            <a:r>
              <a:rPr lang="ru-RU" sz="2000" dirty="0" smtClean="0"/>
              <a:t>здоровья с </a:t>
            </a:r>
            <a:r>
              <a:rPr lang="ru-RU" sz="2000" dirty="0"/>
              <a:t>учетом особенностей их психофизического развития, индивидуальных</a:t>
            </a:r>
          </a:p>
          <a:p>
            <a:r>
              <a:rPr lang="ru-RU" sz="2000" dirty="0"/>
              <a:t>возможностей и при необходимости </a:t>
            </a:r>
            <a:r>
              <a:rPr lang="ru-RU" sz="2000" dirty="0" smtClean="0"/>
              <a:t>обеспечивающая </a:t>
            </a:r>
            <a:r>
              <a:rPr lang="ru-RU" sz="2000" dirty="0"/>
              <a:t>коррекцию </a:t>
            </a:r>
            <a:r>
              <a:rPr lang="ru-RU" sz="2000" dirty="0" smtClean="0"/>
              <a:t>нарушений развития </a:t>
            </a:r>
            <a:r>
              <a:rPr lang="ru-RU" sz="2000" dirty="0"/>
              <a:t>и социальную адаптацию указанных </a:t>
            </a:r>
            <a:r>
              <a:rPr lang="ru-RU" sz="2000" dirty="0" smtClean="0"/>
              <a:t>лиц;</a:t>
            </a:r>
          </a:p>
          <a:p>
            <a:r>
              <a:rPr lang="ru-RU" sz="2000" dirty="0"/>
              <a:t>создание цифрового портфолио учебных достижений учащегося.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9279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программ образования обучающихся с ОВЗ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ФГОС НОО обучающихся с ОВЗ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Варианты 2.1, 2.2, 2.3 – для слабослышащих и позднооглохших обучающихся.</a:t>
            </a:r>
          </a:p>
          <a:p>
            <a:pPr marL="0" indent="0">
              <a:buNone/>
            </a:pPr>
            <a:r>
              <a:rPr lang="ru-RU" sz="2000" dirty="0"/>
              <a:t>Варианты 4.1, 4.2, 4.3 – для слабовидящих обучающихся.</a:t>
            </a:r>
          </a:p>
          <a:p>
            <a:pPr marL="0" indent="0">
              <a:buNone/>
            </a:pPr>
            <a:r>
              <a:rPr lang="ru-RU" sz="2000" dirty="0"/>
              <a:t>Варианты 6.1, 6.2, 6.3, 6.4 – для обучающихся с нарушениями </a:t>
            </a:r>
            <a:r>
              <a:rPr lang="ru-RU" sz="2000" dirty="0" smtClean="0"/>
              <a:t>опорно-двигательного </a:t>
            </a:r>
            <a:r>
              <a:rPr lang="ru-RU" sz="2000" dirty="0"/>
              <a:t>аппарата (НОДА).</a:t>
            </a:r>
          </a:p>
          <a:p>
            <a:pPr marL="0" indent="0">
              <a:buNone/>
            </a:pPr>
            <a:r>
              <a:rPr lang="ru-RU" sz="2000" dirty="0" smtClean="0"/>
              <a:t>Варианты </a:t>
            </a:r>
            <a:r>
              <a:rPr lang="ru-RU" sz="2000" dirty="0"/>
              <a:t>1.1, 1.2, 1.3, 1.4 – для глухих обучающихся.</a:t>
            </a:r>
          </a:p>
          <a:p>
            <a:pPr marL="0" indent="0">
              <a:buNone/>
            </a:pPr>
            <a:r>
              <a:rPr lang="ru-RU" sz="2000" dirty="0" smtClean="0"/>
              <a:t>Варианты </a:t>
            </a:r>
            <a:r>
              <a:rPr lang="ru-RU" sz="2000" dirty="0"/>
              <a:t>3.1, 3.2, 3.3, 3.4 – для слепых обучающихся.</a:t>
            </a:r>
          </a:p>
          <a:p>
            <a:pPr marL="0" indent="0">
              <a:buNone/>
            </a:pPr>
            <a:r>
              <a:rPr lang="ru-RU" sz="2000" dirty="0"/>
              <a:t>Варианты 5.1, 5.2 – для обучающихся с тяжёлыми нарушениями речи (ТНР).</a:t>
            </a:r>
          </a:p>
          <a:p>
            <a:pPr marL="0" indent="0">
              <a:buNone/>
            </a:pPr>
            <a:r>
              <a:rPr lang="ru-RU" sz="2000" dirty="0"/>
              <a:t>Варианты 7.1, 7.2 – для обучающихся с задержкой психического развития (ЗПР).</a:t>
            </a:r>
          </a:p>
          <a:p>
            <a:pPr marL="0" indent="0">
              <a:buNone/>
            </a:pPr>
            <a:r>
              <a:rPr lang="ru-RU" sz="2000" dirty="0"/>
              <a:t>Варианты 8.1, 8.2, 8.3, 8.4 – обучающихся с расстройствами </a:t>
            </a:r>
            <a:r>
              <a:rPr lang="ru-RU" sz="2000" dirty="0" err="1"/>
              <a:t>аутического</a:t>
            </a:r>
            <a:r>
              <a:rPr lang="ru-RU" sz="2000" dirty="0"/>
              <a:t> </a:t>
            </a:r>
            <a:r>
              <a:rPr lang="ru-RU" sz="2000" dirty="0" smtClean="0"/>
              <a:t>спектра (</a:t>
            </a:r>
            <a:r>
              <a:rPr lang="ru-RU" sz="2000" dirty="0"/>
              <a:t>РАС).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5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endParaRPr lang="ru-RU" altLang="ru-RU">
              <a:solidFill>
                <a:schemeClr val="bg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r>
              <a:rPr lang="ru-RU" b="1" dirty="0" smtClean="0">
                <a:solidFill>
                  <a:srgbClr val="6B327A"/>
                </a:solidFill>
              </a:rPr>
              <a:t>Инклюзивное образование как новое стратегическое направление современного образования</a:t>
            </a:r>
            <a:br>
              <a:rPr lang="ru-RU" b="1" dirty="0" smtClean="0">
                <a:solidFill>
                  <a:srgbClr val="6B327A"/>
                </a:solidFill>
              </a:rPr>
            </a:br>
            <a:r>
              <a:rPr lang="ru-RU" b="1" dirty="0" smtClean="0">
                <a:solidFill>
                  <a:srgbClr val="6B327A"/>
                </a:solidFill>
              </a:rPr>
              <a:t> в соответствии с требованиями ФГОС 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Адаптивная образовательная программа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адаптированной основной общеобразовательной программы начального общего образования для обучающегося с ОВЗ определяется на основе рекомендаций психолого-медико-педагогической комиссии, которые сформулированы по результатам обследования, а в случае наличия инвалидности вариант подбирается с учётом индивидуальной программы реабилитации и мнения родителей или законных представителей. В дальнейшем, если того захотят родители, возможны переходы с одного варианта на другой.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4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адаптивные </a:t>
            </a:r>
            <a:br>
              <a:rPr lang="ru-RU" sz="36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общеобразовательные </a:t>
            </a:r>
            <a:r>
              <a:rPr lang="ru-RU" sz="36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b="1" dirty="0">
              <a:solidFill>
                <a:schemeClr val="bg1"/>
              </a:solidFill>
            </a:endParaRP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53391" y="1988840"/>
            <a:ext cx="1682306" cy="1831980"/>
            <a:chOff x="924123" y="2567576"/>
            <a:chExt cx="1780241" cy="1780242"/>
          </a:xfrm>
        </p:grpSpPr>
        <p:pic>
          <p:nvPicPr>
            <p:cNvPr id="4" name="Picture 13" descr="Похожее изображение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924123" y="2567576"/>
              <a:ext cx="1780241" cy="1780242"/>
            </a:xfrm>
            <a:prstGeom prst="rect">
              <a:avLst/>
            </a:prstGeom>
            <a:noFill/>
            <a:extLst/>
          </p:spPr>
        </p:pic>
        <p:sp>
          <p:nvSpPr>
            <p:cNvPr id="5" name="Прямоугольник 9"/>
            <p:cNvSpPr>
              <a:spLocks noChangeArrowheads="1"/>
            </p:cNvSpPr>
            <p:nvPr/>
          </p:nvSpPr>
          <p:spPr bwMode="auto">
            <a:xfrm>
              <a:off x="1091930" y="3165309"/>
              <a:ext cx="144462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для глухих детей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907704" y="2027748"/>
            <a:ext cx="1728192" cy="1752573"/>
            <a:chOff x="2267744" y="2062436"/>
            <a:chExt cx="1779588" cy="1779587"/>
          </a:xfrm>
        </p:grpSpPr>
        <p:pic>
          <p:nvPicPr>
            <p:cNvPr id="6" name="Picture 13" descr="Похожее изображение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2062436"/>
              <a:ext cx="1779588" cy="1779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Прямоугольник 5"/>
            <p:cNvSpPr>
              <a:spLocks noChangeArrowheads="1"/>
            </p:cNvSpPr>
            <p:nvPr/>
          </p:nvSpPr>
          <p:spPr bwMode="auto">
            <a:xfrm>
              <a:off x="2536442" y="2658894"/>
              <a:ext cx="1242192" cy="584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для слепых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детей</a:t>
              </a:r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3654240" y="2062537"/>
            <a:ext cx="1874562" cy="1731092"/>
            <a:chOff x="4918323" y="2580005"/>
            <a:chExt cx="1780241" cy="1780242"/>
          </a:xfrm>
        </p:grpSpPr>
        <p:pic>
          <p:nvPicPr>
            <p:cNvPr id="10" name="Picture 13" descr="Похожее изображение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4918323" y="2580005"/>
              <a:ext cx="1780241" cy="1780242"/>
            </a:xfrm>
            <a:prstGeom prst="rect">
              <a:avLst/>
            </a:prstGeom>
            <a:noFill/>
            <a:extLst/>
          </p:spPr>
        </p:pic>
        <p:sp>
          <p:nvSpPr>
            <p:cNvPr id="11" name="Прямоугольник 6"/>
            <p:cNvSpPr>
              <a:spLocks noChangeArrowheads="1"/>
            </p:cNvSpPr>
            <p:nvPr/>
          </p:nvSpPr>
          <p:spPr bwMode="auto">
            <a:xfrm>
              <a:off x="5033154" y="3054627"/>
              <a:ext cx="150554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для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слабовидящих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 детей</a:t>
              </a:r>
            </a:p>
          </p:txBody>
        </p:sp>
      </p:grpSp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5604574" y="2049229"/>
            <a:ext cx="1650170" cy="1776356"/>
            <a:chOff x="6531930" y="2526230"/>
            <a:chExt cx="1780241" cy="1780242"/>
          </a:xfrm>
        </p:grpSpPr>
        <p:pic>
          <p:nvPicPr>
            <p:cNvPr id="13" name="Picture 13" descr="Похожее изображение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6531930" y="2526230"/>
              <a:ext cx="1780241" cy="1780242"/>
            </a:xfrm>
            <a:prstGeom prst="rect">
              <a:avLst/>
            </a:prstGeom>
            <a:noFill/>
            <a:extLst/>
          </p:spPr>
        </p:pic>
        <p:sp>
          <p:nvSpPr>
            <p:cNvPr id="14" name="Прямоугольник 10"/>
            <p:cNvSpPr>
              <a:spLocks noChangeArrowheads="1"/>
            </p:cNvSpPr>
            <p:nvPr/>
          </p:nvSpPr>
          <p:spPr bwMode="auto">
            <a:xfrm>
              <a:off x="6662870" y="2872179"/>
              <a:ext cx="1518364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для детей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с тяжёлыми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нарушениями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речи</a:t>
              </a:r>
            </a:p>
          </p:txBody>
        </p:sp>
      </p:grp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7359065" y="2044943"/>
            <a:ext cx="1638596" cy="1766280"/>
            <a:chOff x="8917304" y="2571221"/>
            <a:chExt cx="1780241" cy="1780242"/>
          </a:xfrm>
        </p:grpSpPr>
        <p:pic>
          <p:nvPicPr>
            <p:cNvPr id="16" name="Picture 13" descr="Похожее изображение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7304" y="2571221"/>
              <a:ext cx="1780241" cy="178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Прямоугольник 11"/>
            <p:cNvSpPr>
              <a:spLocks noChangeArrowheads="1"/>
            </p:cNvSpPr>
            <p:nvPr/>
          </p:nvSpPr>
          <p:spPr bwMode="auto">
            <a:xfrm>
              <a:off x="9076295" y="3078847"/>
              <a:ext cx="14622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для детей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с умственной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отсталостью</a:t>
              </a:r>
            </a:p>
          </p:txBody>
        </p:sp>
      </p:grp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180752" y="3919710"/>
            <a:ext cx="2159000" cy="1735137"/>
            <a:chOff x="924123" y="4440961"/>
            <a:chExt cx="2159475" cy="1734548"/>
          </a:xfrm>
        </p:grpSpPr>
        <p:pic>
          <p:nvPicPr>
            <p:cNvPr id="19" name="Picture 10" descr="Картинки по запросу иконка папка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4123" y="4440961"/>
              <a:ext cx="2159475" cy="1734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Прямоугольник 23"/>
            <p:cNvSpPr>
              <a:spLocks noChangeArrowheads="1"/>
            </p:cNvSpPr>
            <p:nvPr/>
          </p:nvSpPr>
          <p:spPr bwMode="auto">
            <a:xfrm>
              <a:off x="989755" y="5024697"/>
              <a:ext cx="209384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для слабослышащих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и позднооглохших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 детей</a:t>
              </a:r>
            </a:p>
          </p:txBody>
        </p:sp>
      </p:grp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2268524" y="3921297"/>
            <a:ext cx="2408237" cy="1733550"/>
            <a:chOff x="3771448" y="4438140"/>
            <a:chExt cx="2408014" cy="1734548"/>
          </a:xfrm>
        </p:grpSpPr>
        <p:pic>
          <p:nvPicPr>
            <p:cNvPr id="22" name="Picture 10" descr="Картинки по запросу иконка папка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3771448" y="4438140"/>
              <a:ext cx="2408014" cy="1734548"/>
            </a:xfrm>
            <a:prstGeom prst="rect">
              <a:avLst/>
            </a:prstGeom>
            <a:noFill/>
            <a:extLst/>
          </p:spPr>
        </p:pic>
        <p:sp>
          <p:nvSpPr>
            <p:cNvPr id="23" name="Прямоугольник 12"/>
            <p:cNvSpPr>
              <a:spLocks noChangeArrowheads="1"/>
            </p:cNvSpPr>
            <p:nvPr/>
          </p:nvSpPr>
          <p:spPr bwMode="auto">
            <a:xfrm>
              <a:off x="3886847" y="4870871"/>
              <a:ext cx="2292615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для детей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с нарушением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опорно-двигательного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аппарата</a:t>
              </a:r>
            </a:p>
          </p:txBody>
        </p:sp>
      </p:grpSp>
      <p:grpSp>
        <p:nvGrpSpPr>
          <p:cNvPr id="24" name="Группа 23"/>
          <p:cNvGrpSpPr>
            <a:grpSpLocks/>
          </p:cNvGrpSpPr>
          <p:nvPr/>
        </p:nvGrpSpPr>
        <p:grpSpPr bwMode="auto">
          <a:xfrm>
            <a:off x="4600060" y="3921297"/>
            <a:ext cx="2159000" cy="1735137"/>
            <a:chOff x="6698222" y="4440961"/>
            <a:chExt cx="2159475" cy="1734548"/>
          </a:xfrm>
        </p:grpSpPr>
        <p:pic>
          <p:nvPicPr>
            <p:cNvPr id="25" name="Picture 10" descr="Картинки по запросу иконка папка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6698222" y="4440961"/>
              <a:ext cx="2159475" cy="1734548"/>
            </a:xfrm>
            <a:prstGeom prst="rect">
              <a:avLst/>
            </a:prstGeom>
            <a:noFill/>
            <a:extLst/>
          </p:spPr>
        </p:pic>
        <p:sp>
          <p:nvSpPr>
            <p:cNvPr id="26" name="Прямоугольник 28"/>
            <p:cNvSpPr>
              <a:spLocks noChangeArrowheads="1"/>
            </p:cNvSpPr>
            <p:nvPr/>
          </p:nvSpPr>
          <p:spPr bwMode="auto">
            <a:xfrm>
              <a:off x="6804784" y="4872609"/>
              <a:ext cx="1929377" cy="1077218"/>
            </a:xfrm>
            <a:prstGeom prst="rect">
              <a:avLst/>
            </a:prstGeom>
            <a:solidFill>
              <a:srgbClr val="FFC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для детей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с задержкой психического развития</a:t>
              </a:r>
            </a:p>
          </p:txBody>
        </p:sp>
      </p:grpSp>
      <p:grpSp>
        <p:nvGrpSpPr>
          <p:cNvPr id="27" name="Группа 26"/>
          <p:cNvGrpSpPr>
            <a:grpSpLocks/>
          </p:cNvGrpSpPr>
          <p:nvPr/>
        </p:nvGrpSpPr>
        <p:grpSpPr bwMode="auto">
          <a:xfrm>
            <a:off x="6701468" y="3918122"/>
            <a:ext cx="2175759" cy="1735137"/>
            <a:chOff x="9308738" y="4448377"/>
            <a:chExt cx="2174639" cy="1734548"/>
          </a:xfrm>
        </p:grpSpPr>
        <p:pic>
          <p:nvPicPr>
            <p:cNvPr id="28" name="Picture 10" descr="Картинки по запросу иконка папка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/>
            </a:blip>
            <a:srcRect/>
            <a:stretch>
              <a:fillRect/>
            </a:stretch>
          </p:blipFill>
          <p:spPr bwMode="auto">
            <a:xfrm>
              <a:off x="9323902" y="4448377"/>
              <a:ext cx="2159475" cy="1734548"/>
            </a:xfrm>
            <a:prstGeom prst="rect">
              <a:avLst/>
            </a:prstGeom>
            <a:noFill/>
            <a:extLst/>
          </p:spPr>
        </p:pic>
        <p:sp>
          <p:nvSpPr>
            <p:cNvPr id="29" name="Прямоугольник 27"/>
            <p:cNvSpPr>
              <a:spLocks noChangeArrowheads="1"/>
            </p:cNvSpPr>
            <p:nvPr/>
          </p:nvSpPr>
          <p:spPr bwMode="auto">
            <a:xfrm>
              <a:off x="9308738" y="4824682"/>
              <a:ext cx="2081943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для детей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с расстройствами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аутистического </a:t>
              </a:r>
            </a:p>
            <a:p>
              <a:pPr algn="ctr" eaLnBrk="1" hangingPunct="1"/>
              <a:r>
                <a:rPr lang="ru-RU" altLang="ru-RU" sz="1600" b="1" dirty="0">
                  <a:latin typeface="Garamond" pitchFamily="18" charset="0"/>
                </a:rPr>
                <a:t>спектра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650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57018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адаптивные </a:t>
            </a:r>
            <a:br>
              <a:rPr lang="ru-RU" sz="36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для детей  с расстройствами </a:t>
            </a:r>
            <a:br>
              <a:rPr lang="ru-RU" sz="36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аутистического </a:t>
            </a:r>
            <a:r>
              <a:rPr lang="ru-RU" sz="36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спектра</a:t>
            </a:r>
            <a:r>
              <a:rPr lang="ru-RU" sz="3600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763688" y="1645921"/>
            <a:ext cx="2859087" cy="2297113"/>
            <a:chOff x="464696" y="2400300"/>
            <a:chExt cx="2860094" cy="2297304"/>
          </a:xfrm>
        </p:grpSpPr>
        <p:pic>
          <p:nvPicPr>
            <p:cNvPr id="4" name="Picture 10" descr="Картинки по запросу иконка папк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696" y="2400300"/>
              <a:ext cx="2860094" cy="2297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Прямоугольник 1"/>
            <p:cNvSpPr>
              <a:spLocks noChangeArrowheads="1"/>
            </p:cNvSpPr>
            <p:nvPr/>
          </p:nvSpPr>
          <p:spPr bwMode="auto">
            <a:xfrm>
              <a:off x="656302" y="2921848"/>
              <a:ext cx="2343150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1400">
                  <a:latin typeface="Garamond" pitchFamily="18" charset="0"/>
                </a:rPr>
                <a:t>для детей, которые достигают к моменту поступления в школу уровня развития, близкого возрастной норме, и имеют положительный опыт общения со сверстниками</a:t>
              </a:r>
            </a:p>
          </p:txBody>
        </p:sp>
        <p:sp>
          <p:nvSpPr>
            <p:cNvPr id="6" name="Овал 5"/>
            <p:cNvSpPr/>
            <p:nvPr/>
          </p:nvSpPr>
          <p:spPr>
            <a:xfrm>
              <a:off x="783895" y="2538424"/>
              <a:ext cx="374782" cy="374681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/>
                <a:t>1</a:t>
              </a: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282869" y="3697026"/>
            <a:ext cx="3676650" cy="2876550"/>
            <a:chOff x="3140321" y="3287485"/>
            <a:chExt cx="3676858" cy="2876551"/>
          </a:xfrm>
        </p:grpSpPr>
        <p:pic>
          <p:nvPicPr>
            <p:cNvPr id="8" name="Picture 10" descr="Картинки по запросу иконка папк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0321" y="3287485"/>
              <a:ext cx="3676858" cy="2876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Прямоугольник 2"/>
            <p:cNvSpPr>
              <a:spLocks noChangeArrowheads="1"/>
            </p:cNvSpPr>
            <p:nvPr/>
          </p:nvSpPr>
          <p:spPr bwMode="auto">
            <a:xfrm>
              <a:off x="3388615" y="4056693"/>
              <a:ext cx="3257113" cy="1815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1400">
                  <a:latin typeface="Garamond" pitchFamily="18" charset="0"/>
                </a:rPr>
                <a:t>для детей, которые не достигают к моменту поступления в школу уровня знаний и умений, близкого к нормативному, но одновременно не имеют дополнительных ограничений здоровья, препятствующих получению образования на общих условиях</a:t>
              </a:r>
            </a:p>
          </p:txBody>
        </p:sp>
        <p:sp>
          <p:nvSpPr>
            <p:cNvPr id="10" name="Овал 9"/>
            <p:cNvSpPr/>
            <p:nvPr/>
          </p:nvSpPr>
          <p:spPr>
            <a:xfrm>
              <a:off x="3589609" y="3549422"/>
              <a:ext cx="376258" cy="374650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/>
                <a:t>2</a:t>
              </a:r>
            </a:p>
          </p:txBody>
        </p:sp>
      </p:grp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5076056" y="1805901"/>
            <a:ext cx="2603500" cy="2068512"/>
            <a:chOff x="6115050" y="2373086"/>
            <a:chExt cx="2603611" cy="2068286"/>
          </a:xfrm>
        </p:grpSpPr>
        <p:pic>
          <p:nvPicPr>
            <p:cNvPr id="12" name="Picture 10" descr="Картинки по запросу иконка папк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050" y="2373086"/>
              <a:ext cx="2603611" cy="2068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Прямоугольник 3"/>
            <p:cNvSpPr>
              <a:spLocks noChangeArrowheads="1"/>
            </p:cNvSpPr>
            <p:nvPr/>
          </p:nvSpPr>
          <p:spPr bwMode="auto">
            <a:xfrm>
              <a:off x="6425900" y="3108645"/>
              <a:ext cx="208189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1600">
                  <a:latin typeface="Garamond" pitchFamily="18" charset="0"/>
                </a:rPr>
                <a:t>для детей-аутистов с лёгкой умственной отсталостью</a:t>
              </a:r>
            </a:p>
          </p:txBody>
        </p:sp>
        <p:sp>
          <p:nvSpPr>
            <p:cNvPr id="14" name="Овал 13"/>
            <p:cNvSpPr/>
            <p:nvPr/>
          </p:nvSpPr>
          <p:spPr>
            <a:xfrm>
              <a:off x="6426213" y="2503247"/>
              <a:ext cx="374666" cy="374609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/>
                <a:t>3</a:t>
              </a:r>
            </a:p>
          </p:txBody>
        </p:sp>
      </p:grp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5387206" y="4000784"/>
            <a:ext cx="3240360" cy="2527617"/>
            <a:chOff x="8504105" y="3674597"/>
            <a:chExt cx="3083299" cy="2358332"/>
          </a:xfrm>
        </p:grpSpPr>
        <p:pic>
          <p:nvPicPr>
            <p:cNvPr id="16" name="Picture 10" descr="Картинки по запросу иконка папк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4105" y="3674597"/>
              <a:ext cx="3083299" cy="2358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Прямоугольник 4"/>
            <p:cNvSpPr>
              <a:spLocks noChangeArrowheads="1"/>
            </p:cNvSpPr>
            <p:nvPr/>
          </p:nvSpPr>
          <p:spPr bwMode="auto">
            <a:xfrm>
              <a:off x="8718661" y="4286128"/>
              <a:ext cx="2654189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1400" dirty="0">
                  <a:latin typeface="Garamond" pitchFamily="18" charset="0"/>
                </a:rPr>
                <a:t>для детей, которые кроме аутизма и умственной отсталости имеют дополнительные тяжёлые множественные нарушения развития</a:t>
              </a:r>
            </a:p>
          </p:txBody>
        </p:sp>
        <p:sp>
          <p:nvSpPr>
            <p:cNvPr id="18" name="Овал 17"/>
            <p:cNvSpPr/>
            <p:nvPr/>
          </p:nvSpPr>
          <p:spPr>
            <a:xfrm>
              <a:off x="8904716" y="3736356"/>
              <a:ext cx="374695" cy="376381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099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адаптивной </a:t>
            </a:r>
            <a:b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общеобразовательный </a:t>
            </a:r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228780" y="2078830"/>
            <a:ext cx="6921501" cy="3942457"/>
            <a:chOff x="2490787" y="2554287"/>
            <a:chExt cx="6921501" cy="3785478"/>
          </a:xfrm>
        </p:grpSpPr>
        <p:pic>
          <p:nvPicPr>
            <p:cNvPr id="9" name="Picture 10" descr="Картинки по запросу иконка папк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6288" y="3325813"/>
              <a:ext cx="2509837" cy="226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Группа 5"/>
            <p:cNvGrpSpPr>
              <a:grpSpLocks/>
            </p:cNvGrpSpPr>
            <p:nvPr/>
          </p:nvGrpSpPr>
          <p:grpSpPr bwMode="auto">
            <a:xfrm>
              <a:off x="5174457" y="3958625"/>
              <a:ext cx="1324768" cy="1356325"/>
              <a:chOff x="1314322" y="3006583"/>
              <a:chExt cx="1792993" cy="1962811"/>
            </a:xfrm>
          </p:grpSpPr>
          <p:sp>
            <p:nvSpPr>
              <p:cNvPr id="18" name="Овал 17"/>
              <p:cNvSpPr/>
              <p:nvPr/>
            </p:nvSpPr>
            <p:spPr>
              <a:xfrm>
                <a:off x="1326140" y="3115428"/>
                <a:ext cx="1781175" cy="185396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  <a:tint val="66000"/>
                      <a:satMod val="160000"/>
                    </a:schemeClr>
                  </a:gs>
                  <a:gs pos="50000">
                    <a:schemeClr val="accent6">
                      <a:lumMod val="40000"/>
                      <a:lumOff val="60000"/>
                      <a:tint val="44500"/>
                      <a:satMod val="160000"/>
                    </a:schemeClr>
                  </a:gs>
                  <a:gs pos="100000">
                    <a:schemeClr val="accent6">
                      <a:lumMod val="40000"/>
                      <a:lumOff val="60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600" dirty="0"/>
              </a:p>
            </p:txBody>
          </p:sp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/>
              </a:blip>
              <a:srcRect/>
              <a:stretch>
                <a:fillRect/>
              </a:stretch>
            </p:blipFill>
            <p:spPr bwMode="auto">
              <a:xfrm>
                <a:off x="1314322" y="3006583"/>
                <a:ext cx="1781175" cy="1769532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  <a:extLst/>
            </p:spPr>
          </p:pic>
        </p:grpSp>
        <p:sp>
          <p:nvSpPr>
            <p:cNvPr id="11" name="Овал 10"/>
            <p:cNvSpPr/>
            <p:nvPr/>
          </p:nvSpPr>
          <p:spPr>
            <a:xfrm>
              <a:off x="3836988" y="2882900"/>
              <a:ext cx="4000500" cy="3281363"/>
            </a:xfrm>
            <a:prstGeom prst="ellipse">
              <a:avLst/>
            </a:pr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4825895" y="2554287"/>
              <a:ext cx="1868593" cy="702097"/>
            </a:xfrm>
            <a:prstGeom prst="round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/>
                <a:t>личный план посещения уроков</a:t>
              </a:r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7285038" y="3397250"/>
              <a:ext cx="1933345" cy="539750"/>
            </a:xfrm>
            <a:prstGeom prst="round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/>
                <a:t>сопровождающий или </a:t>
              </a:r>
              <a:r>
                <a:rPr lang="ru-RU" sz="1600" dirty="0" err="1"/>
                <a:t>тьютор</a:t>
              </a:r>
              <a:endParaRPr lang="ru-RU" sz="1600" dirty="0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7575550" y="4336505"/>
              <a:ext cx="1836738" cy="1080119"/>
            </a:xfrm>
            <a:prstGeom prst="round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/>
                <a:t>специальные учебники, тетради и пособия </a:t>
              </a:r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4608513" y="5592763"/>
              <a:ext cx="2447925" cy="747002"/>
            </a:xfrm>
            <a:prstGeom prst="round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/>
                <a:t>специальные технические средства обучения</a:t>
              </a: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2571749" y="4768850"/>
              <a:ext cx="1606073" cy="741226"/>
            </a:xfrm>
            <a:prstGeom prst="round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/>
                <a:t>специальное рабочее место</a:t>
              </a: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2490787" y="3446463"/>
              <a:ext cx="1903060" cy="719137"/>
            </a:xfrm>
            <a:prstGeom prst="round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/>
                <a:t>дополнительные коррекционные занятия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173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адаптивной </a:t>
            </a:r>
            <a:br>
              <a:rPr lang="ru-RU" sz="4000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общеобразовательный </a:t>
            </a:r>
            <a:r>
              <a:rPr lang="ru-RU" sz="4000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186404"/>
              </p:ext>
            </p:extLst>
          </p:nvPr>
        </p:nvGraphicFramePr>
        <p:xfrm>
          <a:off x="179512" y="1916832"/>
          <a:ext cx="8784975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5"/>
                <a:gridCol w="2928325"/>
                <a:gridCol w="2928325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Изучение учебных предметов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Время освоения программы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Педагогическое сопровождение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рамках разных программ предметы могут варьироваться;</a:t>
                      </a:r>
                    </a:p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определённые  предметы могут изучаться не в полном объёме;</a:t>
                      </a:r>
                    </a:p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появляются дополнительные предметы: логопедия, психологические занятия, уроки по социальной ориентации и др.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на 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ступени может варьироваться </a:t>
                      </a:r>
                      <a:b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4 до 6 лет;</a:t>
                      </a:r>
                    </a:p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на 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ступени может быть продлено на год, а для детей с умственной отсталостью составлять от 9 до 13 лет;</a:t>
                      </a:r>
                    </a:p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особые условия прохождения ГИА.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количество детей с ОВЗ строго регламентируется; </a:t>
                      </a:r>
                    </a:p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используется технология </a:t>
                      </a:r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разноуровневого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обучения, что позволяет дифференцировать учебный материал, варьировать темп, формы и методы его изложения, применять гибкую систему оценки знаний;</a:t>
                      </a:r>
                    </a:p>
                    <a:p>
                      <a:pPr marL="285750" indent="-28575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ü"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включаются задачи на развитие мыслительных операций и творческих способностей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07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Важнейшим условием развития инклюзивного образования выступает наличие высокопрофессиональных кадров, обладающих компетентностью в области инклюзивной педагогической деятельности. В этой связи повышаются требования к устоявшейся системе профессиональных компетенций педагогов.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78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личностные характеристики педагога инклюзивного образования</a:t>
            </a:r>
            <a:endParaRPr lang="ru-RU" b="1" dirty="0"/>
          </a:p>
        </p:txBody>
      </p:sp>
      <p:grpSp>
        <p:nvGrpSpPr>
          <p:cNvPr id="3" name="Группа 4"/>
          <p:cNvGrpSpPr>
            <a:grpSpLocks/>
          </p:cNvGrpSpPr>
          <p:nvPr/>
        </p:nvGrpSpPr>
        <p:grpSpPr bwMode="auto">
          <a:xfrm>
            <a:off x="182771" y="2852936"/>
            <a:ext cx="2448272" cy="2448272"/>
            <a:chOff x="891324" y="3080007"/>
            <a:chExt cx="2321374" cy="2153955"/>
          </a:xfrm>
        </p:grpSpPr>
        <p:sp>
          <p:nvSpPr>
            <p:cNvPr id="4" name="Овал 3"/>
            <p:cNvSpPr/>
            <p:nvPr/>
          </p:nvSpPr>
          <p:spPr>
            <a:xfrm>
              <a:off x="891324" y="3080007"/>
              <a:ext cx="2321374" cy="2153955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accent6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accent6">
                    <a:lumMod val="40000"/>
                    <a:lumOff val="6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dirty="0"/>
            </a:p>
          </p:txBody>
        </p:sp>
        <p:pic>
          <p:nvPicPr>
            <p:cNvPr id="5" name="Picture 2" descr="Картинки по запросу учитель 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94366" y="3424518"/>
              <a:ext cx="1721470" cy="1470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65763670"/>
              </p:ext>
            </p:extLst>
          </p:nvPr>
        </p:nvGraphicFramePr>
        <p:xfrm>
          <a:off x="2555776" y="2276872"/>
          <a:ext cx="6264696" cy="405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3416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63192C8-0281-4830-872D-59E9653434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B63192C8-0281-4830-872D-59E9653434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1DD297D-CE41-41CE-875B-E29B52FA2A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graphicEl>
                                              <a:dgm id="{91DD297D-CE41-41CE-875B-E29B52FA2A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C963AA2-E8E9-43C6-AF24-BD591A4C93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graphicEl>
                                              <a:dgm id="{4C963AA2-E8E9-43C6-AF24-BD591A4C93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3B4E5E-379B-45E0-A4A4-68174D4DA4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graphicEl>
                                              <a:dgm id="{F13B4E5E-379B-45E0-A4A4-68174D4DA4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23BC685-C22F-43C2-83A2-6D2E157B9D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graphicEl>
                                              <a:dgm id="{023BC685-C22F-43C2-83A2-6D2E157B9D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4E1C2C1-CD0B-458E-B549-FB8FE39EE7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dgm id="{54E1C2C1-CD0B-458E-B549-FB8FE39EE7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AE5D981-5168-4911-9C77-92D419C5A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graphicEl>
                                              <a:dgm id="{FAE5D981-5168-4911-9C77-92D419C5A1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A8C28B-CAB9-454D-9236-5E734715E5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>
                                            <p:graphicEl>
                                              <a:dgm id="{D4A8C28B-CAB9-454D-9236-5E734715E5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7625DF-DFFA-4728-8224-EC972F50D0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>
                                            <p:graphicEl>
                                              <a:dgm id="{0F7625DF-DFFA-4728-8224-EC972F50D0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D11EA93-CD3E-4AB5-9842-ADE811D28B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>
                                            <p:graphicEl>
                                              <a:dgm id="{ED11EA93-CD3E-4AB5-9842-ADE811D28B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D80C5F8-0738-41AF-A700-9C76996DE1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graphicEl>
                                              <a:dgm id="{6D80C5F8-0738-41AF-A700-9C76996DE1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инклюзивного образования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1640" y="1990582"/>
            <a:ext cx="2304256" cy="936104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предметно-ориентированные компетенции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90542" y="3371520"/>
            <a:ext cx="2304256" cy="1008112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социально-личностные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компетенции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67644" y="4733841"/>
            <a:ext cx="2232248" cy="1008112"/>
          </a:xfrm>
          <a:prstGeom prst="round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психолого-педагогические компетенции</a:t>
            </a:r>
          </a:p>
        </p:txBody>
      </p:sp>
      <p:grpSp>
        <p:nvGrpSpPr>
          <p:cNvPr id="8" name="Группа 4"/>
          <p:cNvGrpSpPr>
            <a:grpSpLocks/>
          </p:cNvGrpSpPr>
          <p:nvPr/>
        </p:nvGrpSpPr>
        <p:grpSpPr bwMode="auto">
          <a:xfrm>
            <a:off x="96076" y="2926686"/>
            <a:ext cx="1866900" cy="1812925"/>
            <a:chOff x="891324" y="3080007"/>
            <a:chExt cx="2321374" cy="2153955"/>
          </a:xfrm>
        </p:grpSpPr>
        <p:sp>
          <p:nvSpPr>
            <p:cNvPr id="9" name="Овал 8"/>
            <p:cNvSpPr/>
            <p:nvPr/>
          </p:nvSpPr>
          <p:spPr>
            <a:xfrm>
              <a:off x="891324" y="3080007"/>
              <a:ext cx="2321374" cy="2153955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accent6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accent6">
                    <a:lumMod val="40000"/>
                    <a:lumOff val="6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dirty="0"/>
            </a:p>
          </p:txBody>
        </p:sp>
        <p:pic>
          <p:nvPicPr>
            <p:cNvPr id="10" name="Picture 2" descr="Картинки по запросу учитель 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194366" y="3424518"/>
              <a:ext cx="1721470" cy="1470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Скругленный прямоугольник 10"/>
          <p:cNvSpPr/>
          <p:nvPr/>
        </p:nvSpPr>
        <p:spPr>
          <a:xfrm>
            <a:off x="4211960" y="2150650"/>
            <a:ext cx="4392488" cy="615968"/>
          </a:xfrm>
          <a:prstGeom prst="roundRect">
            <a:avLst/>
          </a:prstGeom>
          <a:gradFill>
            <a:gsLst>
              <a:gs pos="32000">
                <a:schemeClr val="accent5">
                  <a:tint val="60000"/>
                  <a:lumMod val="110000"/>
                </a:schemeClr>
              </a:gs>
              <a:gs pos="100000">
                <a:schemeClr val="accent5">
                  <a:tint val="82000"/>
                  <a:alpha val="26000"/>
                </a:schemeClr>
              </a:gs>
            </a:gsLst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качественное обучение и воспитание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11960" y="3121268"/>
            <a:ext cx="4824536" cy="3236685"/>
          </a:xfrm>
          <a:prstGeom prst="roundRect">
            <a:avLst/>
          </a:prstGeom>
          <a:gradFill>
            <a:gsLst>
              <a:gs pos="80000">
                <a:schemeClr val="accent5">
                  <a:tint val="60000"/>
                  <a:lumMod val="110000"/>
                  <a:alpha val="26000"/>
                </a:schemeClr>
              </a:gs>
              <a:gs pos="100000">
                <a:schemeClr val="accent5">
                  <a:tint val="82000"/>
                </a:schemeClr>
              </a:gs>
            </a:gsLst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полноценное развитие детей с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1) разнообразными образовательными потребностями и возможностями: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/>
              <a:t>одарёнными (со способностями в конкретной области);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/>
              <a:t>высокоразвитыми интеллектуальными способностями;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2) принадлежностью к разным культурам и религиям;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3) особенностями психофизического развития.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3688928" y="2314964"/>
            <a:ext cx="523032" cy="2873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986491" y="3719950"/>
            <a:ext cx="400738" cy="2873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691197" y="5053482"/>
            <a:ext cx="523032" cy="28733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8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b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инклюзивного </a:t>
            </a:r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525963"/>
          </a:xfrm>
        </p:spPr>
        <p:txBody>
          <a:bodyPr/>
          <a:lstStyle/>
          <a:p>
            <a:pPr eaLnBrk="1" hangingPunct="1">
              <a:buFont typeface="Wingdings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человека не зависит от его способностей и достижений;</a:t>
            </a:r>
          </a:p>
          <a:p>
            <a:pPr eaLnBrk="1" hangingPunct="1">
              <a:buFont typeface="Wingdings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способен чувствовать и думать;</a:t>
            </a:r>
          </a:p>
          <a:p>
            <a:pPr eaLnBrk="1" hangingPunct="1">
              <a:buFont typeface="Wingdings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имеет право на общение и на то, чтобы быть услышанным; </a:t>
            </a:r>
          </a:p>
          <a:p>
            <a:pPr eaLnBrk="1" hangingPunct="1">
              <a:buFont typeface="Wingdings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усиливает все стороны жизни человека;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13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b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инклюзивного </a:t>
            </a:r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4824536"/>
          </a:xfrm>
        </p:spPr>
        <p:txBody>
          <a:bodyPr/>
          <a:lstStyle/>
          <a:p>
            <a:pPr eaLnBrk="1" hangingPunct="1">
              <a:buFont typeface="Wingdings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подлинное образование может осуществляться только в контексте реальных взаимоотношений;</a:t>
            </a:r>
          </a:p>
          <a:p>
            <a:pPr eaLnBrk="1" hangingPunct="1">
              <a:buFont typeface="Wingdings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люди нуждаются в поддержке и дружбе ровесников; </a:t>
            </a:r>
          </a:p>
          <a:p>
            <a:pPr eaLnBrk="1" hangingPunct="1">
              <a:buFont typeface="Wingdings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обучающихся достижение прогресса скорее может быть в том, что они могут делать, чем в том, что не могут;</a:t>
            </a:r>
          </a:p>
          <a:p>
            <a:pPr eaLnBrk="1" hangingPunct="1">
              <a:buFont typeface="Wingdings" charset="2"/>
              <a:buChar char="ü"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люди нуждаются друг в друге.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3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Государствам следует признавать принцип равных возможностей в области начального, среднего и высшего образования для детей, молодежи и взрослых, имеющих инвалидность, в интегрированных структурах. Они обязаны обеспечивать включение образования инвалидов в качестве неотъемлемой части в систему общего образования.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  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94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Технологии, применяемые при работе с детьми с ОВЗ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обучения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 технологии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технология проблемного обучения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ИКТ-технологии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</a:p>
          <a:p>
            <a:pPr>
              <a:buFontTx/>
              <a:buChar char="-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99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работы в ОВЗ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организации и осуществления деятельности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Методы и приемы создания ситуации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успеха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методы и приёмы обучения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05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Мир «особого» ребенка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844824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«особого» ребенка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Интересен и пуглив.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«особого» ребенка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Безобразен и красив.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Неуклюж, порою странен,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Добродушен и открыт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«особого» ребенка. 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он нас страшит.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844824"/>
            <a:ext cx="4244280" cy="453896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 агрессивен?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 так закрыт?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 так испуган?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 говорит?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«особого» ребенка –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 закрыт от глаз чужих.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«особого» ребенка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 лишь своих!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63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АЛЬМАНАХ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института коррекционной педагогики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27707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концепция специального федерального государственного стандарта для детей с ограниченными возможностями здоровья: основные положения</a:t>
            </a:r>
          </a:p>
          <a:p>
            <a:pPr marL="0" indent="0">
              <a:buNone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Альманах №13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"Разработка и внедрение специальных государственных образовательных стандартов для обучающихся с ограниченными возможностями здоровья"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19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Нормативная база обучения детей с ОВЗ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568952" cy="470912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Закон Российской Федерации от 29декабря 2012г. № 273-ФЗ «Об образовании в Российской Федерации</a:t>
            </a:r>
            <a:r>
              <a:rPr lang="ru-RU" sz="1800" dirty="0">
                <a:solidFill>
                  <a:schemeClr val="tx1"/>
                </a:solidFill>
              </a:rPr>
              <a:t>»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•  Приказ </a:t>
            </a:r>
            <a:r>
              <a:rPr lang="ru-RU" sz="1800" dirty="0" err="1">
                <a:solidFill>
                  <a:schemeClr val="tx1"/>
                </a:solidFill>
              </a:rPr>
              <a:t>Минобрнауки</a:t>
            </a:r>
            <a:r>
              <a:rPr lang="ru-RU" sz="1800" dirty="0">
                <a:solidFill>
                  <a:schemeClr val="tx1"/>
                </a:solidFill>
              </a:rPr>
              <a:t> России от 19.12.2014 № 1598 «Об утверждении федерального государственного образовательного стандарта начального общего образования обучающихся с ограниченными возможностями здоровья»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•  Приказ </a:t>
            </a:r>
            <a:r>
              <a:rPr lang="ru-RU" sz="1800" dirty="0" err="1" smtClean="0">
                <a:solidFill>
                  <a:schemeClr val="tx1"/>
                </a:solidFill>
              </a:rPr>
              <a:t>Минобрнауки</a:t>
            </a:r>
            <a:r>
              <a:rPr lang="ru-RU" sz="1800" dirty="0" smtClean="0">
                <a:solidFill>
                  <a:schemeClr val="tx1"/>
                </a:solidFill>
              </a:rPr>
              <a:t> России от 19.12.2014 №1599 </a:t>
            </a:r>
            <a:r>
              <a:rPr lang="ru-RU" sz="1800" smtClean="0">
                <a:solidFill>
                  <a:schemeClr val="tx1"/>
                </a:solidFill>
              </a:rPr>
              <a:t>«Об утверждении </a:t>
            </a:r>
            <a:r>
              <a:rPr lang="ru-RU" sz="1800" dirty="0" smtClean="0">
                <a:solidFill>
                  <a:schemeClr val="tx1"/>
                </a:solidFill>
              </a:rPr>
              <a:t>федерального государственного образовательного стандарта образования обучающихся с умственной отсталостью (интеллектуальными нарушениями</a:t>
            </a:r>
            <a:r>
              <a:rPr lang="ru-RU" sz="1800" dirty="0">
                <a:solidFill>
                  <a:schemeClr val="tx1"/>
                </a:solidFill>
              </a:rPr>
              <a:t>)»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• Письмо </a:t>
            </a:r>
            <a:r>
              <a:rPr lang="ru-RU" sz="1800" dirty="0" err="1">
                <a:solidFill>
                  <a:schemeClr val="tx1"/>
                </a:solidFill>
              </a:rPr>
              <a:t>Минобрнауки</a:t>
            </a:r>
            <a:r>
              <a:rPr lang="ru-RU" sz="1800" dirty="0">
                <a:solidFill>
                  <a:schemeClr val="tx1"/>
                </a:solidFill>
              </a:rPr>
              <a:t> России от 16.02.2015 № ВК-333/07 «Об организации работы по введению ФГОС образования обучающихся с ОВЗ»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• Постановление </a:t>
            </a:r>
            <a:r>
              <a:rPr lang="ru-RU" sz="1800" dirty="0">
                <a:solidFill>
                  <a:schemeClr val="tx1"/>
                </a:solidFill>
              </a:rPr>
              <a:t>Главного санитарного врача  РФ от 10.07.2015г. Об утверждении СанПиН 2.4.2.3286-15 (Санитарно-</a:t>
            </a:r>
            <a:r>
              <a:rPr lang="ru-RU" sz="1800" dirty="0" err="1">
                <a:solidFill>
                  <a:schemeClr val="tx1"/>
                </a:solidFill>
              </a:rPr>
              <a:t>эпидемологических</a:t>
            </a:r>
            <a:r>
              <a:rPr lang="ru-RU" sz="1800" dirty="0">
                <a:solidFill>
                  <a:schemeClr val="tx1"/>
                </a:solidFill>
              </a:rPr>
              <a:t> требований к условиям и организации обучения и воспитания в организациях, осуществляющих образовательную деятельность по адаптированным основным общеобразовательным программам для обучающихся с ОВЗ</a:t>
            </a:r>
            <a:r>
              <a:rPr lang="ru-RU" sz="1800" dirty="0" smtClean="0">
                <a:solidFill>
                  <a:schemeClr val="tx1"/>
                </a:solidFill>
              </a:rPr>
              <a:t>)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5365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 smtClean="0">
                <a:solidFill>
                  <a:schemeClr val="bg1"/>
                </a:solidFill>
                <a:latin typeface="Garamond" pitchFamily="18" charset="0"/>
              </a:rPr>
              <a:t>Инклюзивное образование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altLang="ru-RU" b="1" dirty="0" smtClean="0">
              <a:latin typeface="Garamond" pitchFamily="18" charset="0"/>
            </a:endParaRPr>
          </a:p>
          <a:p>
            <a:pPr marL="0" indent="0" eaLnBrk="1" hangingPunct="1">
              <a:buNone/>
            </a:pPr>
            <a:r>
              <a:rPr lang="ru-RU" altLang="ru-RU" b="1" dirty="0" smtClean="0">
                <a:latin typeface="Garamond" pitchFamily="18" charset="0"/>
              </a:rPr>
              <a:t>- </a:t>
            </a:r>
            <a:r>
              <a:rPr lang="ru-RU" alt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возможностей.</a:t>
            </a:r>
          </a:p>
          <a:p>
            <a:pPr marL="0" indent="0" algn="ctr" eaLnBrk="1" hangingPunct="1">
              <a:buNone/>
            </a:pPr>
            <a:r>
              <a:rPr lang="ru-RU" altLang="ru-RU" dirty="0" smtClean="0">
                <a:latin typeface="Garamond" pitchFamily="18" charset="0"/>
              </a:rPr>
              <a:t>                                                                             (Статья 2)</a:t>
            </a:r>
          </a:p>
          <a:p>
            <a:endParaRPr lang="ru-RU" dirty="0"/>
          </a:p>
        </p:txBody>
      </p:sp>
      <p:pic>
        <p:nvPicPr>
          <p:cNvPr id="4" name="Picture 11" descr="Картинки по запросу Законе «Об образовании в Р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1724">
            <a:off x="7068988" y="3937176"/>
            <a:ext cx="1416467" cy="1890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30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Инклюзия (от </a:t>
            </a:r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inclusion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включение)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при котором что-либо включается, то есть вовлекается, охватывается, или входит в состав, как часть целого. </a:t>
            </a:r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универсальный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Вебстера.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70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48-я сессия Международной конференции ЮНЕСКО по образованию «Инклюзивное образование: путь в будущее» признала инклюзию приоритетным направлением развития образования. </a:t>
            </a:r>
          </a:p>
          <a:p>
            <a:pPr marL="0" indent="0" eaLnBrk="1" hangingPunct="1"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Инклюзия -  позитивная реакция на разнообразие всех без исключения учащихся, предполагающая создание условий для всех детей, независимо от их особенностей, чтобы учиться вместе, а также учиться жить вместе, что является основой для развития инклюзивного общества.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4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системы </a:t>
            </a:r>
            <a:r>
              <a:rPr lang="ru-RU" sz="4000" b="1" dirty="0" err="1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</a:t>
            </a:r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dirty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долгосрочная стратегия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0953" t="50351" r="24898" b="23784"/>
          <a:stretch/>
        </p:blipFill>
        <p:spPr bwMode="auto">
          <a:xfrm>
            <a:off x="611560" y="1916832"/>
            <a:ext cx="7920880" cy="4464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1783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 как субъект инклюзивного образования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07504" y="2060848"/>
            <a:ext cx="8928992" cy="3968815"/>
            <a:chOff x="1982788" y="2527300"/>
            <a:chExt cx="9790112" cy="3968815"/>
          </a:xfrm>
        </p:grpSpPr>
        <p:grpSp>
          <p:nvGrpSpPr>
            <p:cNvPr id="6" name="Группа 5"/>
            <p:cNvGrpSpPr>
              <a:grpSpLocks/>
            </p:cNvGrpSpPr>
            <p:nvPr/>
          </p:nvGrpSpPr>
          <p:grpSpPr bwMode="auto">
            <a:xfrm>
              <a:off x="3792538" y="3770313"/>
              <a:ext cx="7980362" cy="2595562"/>
              <a:chOff x="4937746" y="4545444"/>
              <a:chExt cx="7980247" cy="2595868"/>
            </a:xfrm>
          </p:grpSpPr>
          <p:pic>
            <p:nvPicPr>
              <p:cNvPr id="23" name="Picture 9" descr="Картинки по запросу радуга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7746" y="4573462"/>
                <a:ext cx="7980247" cy="2567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9" descr="Картинки по запросу радуга 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516" b="73613"/>
              <a:stretch>
                <a:fillRect/>
              </a:stretch>
            </p:blipFill>
            <p:spPr bwMode="auto">
              <a:xfrm rot="-276680">
                <a:off x="7196849" y="4545444"/>
                <a:ext cx="4329930" cy="365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Группа 6"/>
            <p:cNvGrpSpPr/>
            <p:nvPr/>
          </p:nvGrpSpPr>
          <p:grpSpPr>
            <a:xfrm>
              <a:off x="1982788" y="2527300"/>
              <a:ext cx="8405812" cy="3968815"/>
              <a:chOff x="1982788" y="2527300"/>
              <a:chExt cx="8405812" cy="3968815"/>
            </a:xfrm>
          </p:grpSpPr>
          <p:grpSp>
            <p:nvGrpSpPr>
              <p:cNvPr id="8" name="Группа 7"/>
              <p:cNvGrpSpPr>
                <a:grpSpLocks/>
              </p:cNvGrpSpPr>
              <p:nvPr/>
            </p:nvGrpSpPr>
            <p:grpSpPr bwMode="auto">
              <a:xfrm>
                <a:off x="2147888" y="2828925"/>
                <a:ext cx="2827337" cy="687388"/>
                <a:chOff x="1998081" y="3032337"/>
                <a:chExt cx="2826881" cy="687127"/>
              </a:xfrm>
            </p:grpSpPr>
            <p:sp>
              <p:nvSpPr>
                <p:cNvPr id="21" name="Прямоугольник 7"/>
                <p:cNvSpPr/>
                <p:nvPr/>
              </p:nvSpPr>
              <p:spPr>
                <a:xfrm rot="915454" flipH="1">
                  <a:off x="1998081" y="3032337"/>
                  <a:ext cx="2826881" cy="595322"/>
                </a:xfrm>
                <a:custGeom>
                  <a:avLst/>
                  <a:gdLst>
                    <a:gd name="connsiteX0" fmla="*/ 0 w 10331471"/>
                    <a:gd name="connsiteY0" fmla="*/ 0 h 848872"/>
                    <a:gd name="connsiteX1" fmla="*/ 10331471 w 10331471"/>
                    <a:gd name="connsiteY1" fmla="*/ 0 h 848872"/>
                    <a:gd name="connsiteX2" fmla="*/ 10331471 w 10331471"/>
                    <a:gd name="connsiteY2" fmla="*/ 848872 h 848872"/>
                    <a:gd name="connsiteX3" fmla="*/ 0 w 10331471"/>
                    <a:gd name="connsiteY3" fmla="*/ 848872 h 848872"/>
                    <a:gd name="connsiteX4" fmla="*/ 0 w 10331471"/>
                    <a:gd name="connsiteY4" fmla="*/ 0 h 848872"/>
                    <a:gd name="connsiteX0" fmla="*/ 0 w 10795678"/>
                    <a:gd name="connsiteY0" fmla="*/ 221664 h 848872"/>
                    <a:gd name="connsiteX1" fmla="*/ 10795678 w 10795678"/>
                    <a:gd name="connsiteY1" fmla="*/ 0 h 848872"/>
                    <a:gd name="connsiteX2" fmla="*/ 10795678 w 10795678"/>
                    <a:gd name="connsiteY2" fmla="*/ 848872 h 848872"/>
                    <a:gd name="connsiteX3" fmla="*/ 464207 w 10795678"/>
                    <a:gd name="connsiteY3" fmla="*/ 848872 h 848872"/>
                    <a:gd name="connsiteX4" fmla="*/ 0 w 10795678"/>
                    <a:gd name="connsiteY4" fmla="*/ 221664 h 848872"/>
                    <a:gd name="connsiteX0" fmla="*/ 0 w 10795678"/>
                    <a:gd name="connsiteY0" fmla="*/ 221664 h 848872"/>
                    <a:gd name="connsiteX1" fmla="*/ 10795678 w 10795678"/>
                    <a:gd name="connsiteY1" fmla="*/ 0 h 848872"/>
                    <a:gd name="connsiteX2" fmla="*/ 10795678 w 10795678"/>
                    <a:gd name="connsiteY2" fmla="*/ 848872 h 848872"/>
                    <a:gd name="connsiteX3" fmla="*/ 437823 w 10795678"/>
                    <a:gd name="connsiteY3" fmla="*/ 658004 h 848872"/>
                    <a:gd name="connsiteX4" fmla="*/ 0 w 10795678"/>
                    <a:gd name="connsiteY4" fmla="*/ 221664 h 848872"/>
                    <a:gd name="connsiteX0" fmla="*/ 0 w 10795678"/>
                    <a:gd name="connsiteY0" fmla="*/ 427331 h 1054539"/>
                    <a:gd name="connsiteX1" fmla="*/ 10656547 w 10795678"/>
                    <a:gd name="connsiteY1" fmla="*/ 0 h 1054539"/>
                    <a:gd name="connsiteX2" fmla="*/ 10795678 w 10795678"/>
                    <a:gd name="connsiteY2" fmla="*/ 1054539 h 1054539"/>
                    <a:gd name="connsiteX3" fmla="*/ 437823 w 10795678"/>
                    <a:gd name="connsiteY3" fmla="*/ 863671 h 1054539"/>
                    <a:gd name="connsiteX4" fmla="*/ 0 w 10795678"/>
                    <a:gd name="connsiteY4" fmla="*/ 427331 h 1054539"/>
                    <a:gd name="connsiteX0" fmla="*/ 0 w 11430817"/>
                    <a:gd name="connsiteY0" fmla="*/ 427331 h 962904"/>
                    <a:gd name="connsiteX1" fmla="*/ 10656547 w 11430817"/>
                    <a:gd name="connsiteY1" fmla="*/ 0 h 962904"/>
                    <a:gd name="connsiteX2" fmla="*/ 11430817 w 11430817"/>
                    <a:gd name="connsiteY2" fmla="*/ 962904 h 962904"/>
                    <a:gd name="connsiteX3" fmla="*/ 437823 w 11430817"/>
                    <a:gd name="connsiteY3" fmla="*/ 863671 h 962904"/>
                    <a:gd name="connsiteX4" fmla="*/ 0 w 11430817"/>
                    <a:gd name="connsiteY4" fmla="*/ 427331 h 962904"/>
                    <a:gd name="connsiteX0" fmla="*/ 0 w 11604405"/>
                    <a:gd name="connsiteY0" fmla="*/ 267985 h 962904"/>
                    <a:gd name="connsiteX1" fmla="*/ 10830135 w 11604405"/>
                    <a:gd name="connsiteY1" fmla="*/ 0 h 962904"/>
                    <a:gd name="connsiteX2" fmla="*/ 11604405 w 11604405"/>
                    <a:gd name="connsiteY2" fmla="*/ 962904 h 962904"/>
                    <a:gd name="connsiteX3" fmla="*/ 611411 w 11604405"/>
                    <a:gd name="connsiteY3" fmla="*/ 863671 h 962904"/>
                    <a:gd name="connsiteX4" fmla="*/ 0 w 11604405"/>
                    <a:gd name="connsiteY4" fmla="*/ 267985 h 962904"/>
                    <a:gd name="connsiteX0" fmla="*/ 0 w 11604405"/>
                    <a:gd name="connsiteY0" fmla="*/ 267985 h 962904"/>
                    <a:gd name="connsiteX1" fmla="*/ 10830135 w 11604405"/>
                    <a:gd name="connsiteY1" fmla="*/ 0 h 962904"/>
                    <a:gd name="connsiteX2" fmla="*/ 11604405 w 11604405"/>
                    <a:gd name="connsiteY2" fmla="*/ 962904 h 962904"/>
                    <a:gd name="connsiteX3" fmla="*/ 631349 w 11604405"/>
                    <a:gd name="connsiteY3" fmla="*/ 707257 h 962904"/>
                    <a:gd name="connsiteX4" fmla="*/ 0 w 11604405"/>
                    <a:gd name="connsiteY4" fmla="*/ 267985 h 962904"/>
                    <a:gd name="connsiteX0" fmla="*/ 0 w 11742916"/>
                    <a:gd name="connsiteY0" fmla="*/ 267985 h 1186817"/>
                    <a:gd name="connsiteX1" fmla="*/ 10830135 w 11742916"/>
                    <a:gd name="connsiteY1" fmla="*/ 0 h 1186817"/>
                    <a:gd name="connsiteX2" fmla="*/ 11742916 w 11742916"/>
                    <a:gd name="connsiteY2" fmla="*/ 1186817 h 1186817"/>
                    <a:gd name="connsiteX3" fmla="*/ 631349 w 11742916"/>
                    <a:gd name="connsiteY3" fmla="*/ 707257 h 1186817"/>
                    <a:gd name="connsiteX4" fmla="*/ 0 w 11742916"/>
                    <a:gd name="connsiteY4" fmla="*/ 267985 h 1186817"/>
                    <a:gd name="connsiteX0" fmla="*/ 0 w 11742916"/>
                    <a:gd name="connsiteY0" fmla="*/ 112814 h 1031646"/>
                    <a:gd name="connsiteX1" fmla="*/ 10773707 w 11742916"/>
                    <a:gd name="connsiteY1" fmla="*/ 0 h 1031646"/>
                    <a:gd name="connsiteX2" fmla="*/ 11742916 w 11742916"/>
                    <a:gd name="connsiteY2" fmla="*/ 1031646 h 1031646"/>
                    <a:gd name="connsiteX3" fmla="*/ 631349 w 11742916"/>
                    <a:gd name="connsiteY3" fmla="*/ 552086 h 1031646"/>
                    <a:gd name="connsiteX4" fmla="*/ 0 w 11742916"/>
                    <a:gd name="connsiteY4" fmla="*/ 112814 h 1031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42916" h="1031646">
                      <a:moveTo>
                        <a:pt x="0" y="112814"/>
                      </a:moveTo>
                      <a:lnTo>
                        <a:pt x="10773707" y="0"/>
                      </a:lnTo>
                      <a:lnTo>
                        <a:pt x="11742916" y="1031646"/>
                      </a:lnTo>
                      <a:lnTo>
                        <a:pt x="631349" y="552086"/>
                      </a:lnTo>
                      <a:lnTo>
                        <a:pt x="0" y="11281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2" name="Прямоугольник 21"/>
                <p:cNvSpPr/>
                <p:nvPr/>
              </p:nvSpPr>
              <p:spPr>
                <a:xfrm rot="605997">
                  <a:off x="2338469" y="3054500"/>
                  <a:ext cx="1866871" cy="664964"/>
                </a:xfrm>
                <a:prstGeom prst="rect">
                  <a:avLst/>
                </a:prstGeom>
                <a:noFill/>
              </p:spPr>
              <p:txBody>
                <a:bodyPr>
                  <a:prstTxWarp prst="textFadeRight">
                    <a:avLst/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600" dirty="0">
                      <a:latin typeface="+mn-lt"/>
                      <a:cs typeface="+mn-cs"/>
                    </a:rPr>
                    <a:t>воспитание</a:t>
                  </a: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600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9" name="Группа 8"/>
              <p:cNvGrpSpPr>
                <a:grpSpLocks/>
              </p:cNvGrpSpPr>
              <p:nvPr/>
            </p:nvGrpSpPr>
            <p:grpSpPr bwMode="auto">
              <a:xfrm>
                <a:off x="1982788" y="3605213"/>
                <a:ext cx="2817812" cy="685800"/>
                <a:chOff x="1799424" y="3898895"/>
                <a:chExt cx="2818268" cy="686883"/>
              </a:xfrm>
            </p:grpSpPr>
            <p:sp>
              <p:nvSpPr>
                <p:cNvPr id="19" name="Прямоугольник 7"/>
                <p:cNvSpPr/>
                <p:nvPr/>
              </p:nvSpPr>
              <p:spPr>
                <a:xfrm rot="21405407" flipH="1">
                  <a:off x="1799424" y="3898895"/>
                  <a:ext cx="2818268" cy="595322"/>
                </a:xfrm>
                <a:custGeom>
                  <a:avLst/>
                  <a:gdLst>
                    <a:gd name="connsiteX0" fmla="*/ 0 w 10331471"/>
                    <a:gd name="connsiteY0" fmla="*/ 0 h 848872"/>
                    <a:gd name="connsiteX1" fmla="*/ 10331471 w 10331471"/>
                    <a:gd name="connsiteY1" fmla="*/ 0 h 848872"/>
                    <a:gd name="connsiteX2" fmla="*/ 10331471 w 10331471"/>
                    <a:gd name="connsiteY2" fmla="*/ 848872 h 848872"/>
                    <a:gd name="connsiteX3" fmla="*/ 0 w 10331471"/>
                    <a:gd name="connsiteY3" fmla="*/ 848872 h 848872"/>
                    <a:gd name="connsiteX4" fmla="*/ 0 w 10331471"/>
                    <a:gd name="connsiteY4" fmla="*/ 0 h 848872"/>
                    <a:gd name="connsiteX0" fmla="*/ 0 w 10795678"/>
                    <a:gd name="connsiteY0" fmla="*/ 221664 h 848872"/>
                    <a:gd name="connsiteX1" fmla="*/ 10795678 w 10795678"/>
                    <a:gd name="connsiteY1" fmla="*/ 0 h 848872"/>
                    <a:gd name="connsiteX2" fmla="*/ 10795678 w 10795678"/>
                    <a:gd name="connsiteY2" fmla="*/ 848872 h 848872"/>
                    <a:gd name="connsiteX3" fmla="*/ 464207 w 10795678"/>
                    <a:gd name="connsiteY3" fmla="*/ 848872 h 848872"/>
                    <a:gd name="connsiteX4" fmla="*/ 0 w 10795678"/>
                    <a:gd name="connsiteY4" fmla="*/ 221664 h 848872"/>
                    <a:gd name="connsiteX0" fmla="*/ 0 w 10795678"/>
                    <a:gd name="connsiteY0" fmla="*/ 221664 h 848872"/>
                    <a:gd name="connsiteX1" fmla="*/ 10795678 w 10795678"/>
                    <a:gd name="connsiteY1" fmla="*/ 0 h 848872"/>
                    <a:gd name="connsiteX2" fmla="*/ 10795678 w 10795678"/>
                    <a:gd name="connsiteY2" fmla="*/ 848872 h 848872"/>
                    <a:gd name="connsiteX3" fmla="*/ 437823 w 10795678"/>
                    <a:gd name="connsiteY3" fmla="*/ 658004 h 848872"/>
                    <a:gd name="connsiteX4" fmla="*/ 0 w 10795678"/>
                    <a:gd name="connsiteY4" fmla="*/ 221664 h 848872"/>
                    <a:gd name="connsiteX0" fmla="*/ 0 w 10795678"/>
                    <a:gd name="connsiteY0" fmla="*/ 427331 h 1054539"/>
                    <a:gd name="connsiteX1" fmla="*/ 10656547 w 10795678"/>
                    <a:gd name="connsiteY1" fmla="*/ 0 h 1054539"/>
                    <a:gd name="connsiteX2" fmla="*/ 10795678 w 10795678"/>
                    <a:gd name="connsiteY2" fmla="*/ 1054539 h 1054539"/>
                    <a:gd name="connsiteX3" fmla="*/ 437823 w 10795678"/>
                    <a:gd name="connsiteY3" fmla="*/ 863671 h 1054539"/>
                    <a:gd name="connsiteX4" fmla="*/ 0 w 10795678"/>
                    <a:gd name="connsiteY4" fmla="*/ 427331 h 1054539"/>
                    <a:gd name="connsiteX0" fmla="*/ 0 w 11430817"/>
                    <a:gd name="connsiteY0" fmla="*/ 427331 h 962904"/>
                    <a:gd name="connsiteX1" fmla="*/ 10656547 w 11430817"/>
                    <a:gd name="connsiteY1" fmla="*/ 0 h 962904"/>
                    <a:gd name="connsiteX2" fmla="*/ 11430817 w 11430817"/>
                    <a:gd name="connsiteY2" fmla="*/ 962904 h 962904"/>
                    <a:gd name="connsiteX3" fmla="*/ 437823 w 11430817"/>
                    <a:gd name="connsiteY3" fmla="*/ 863671 h 962904"/>
                    <a:gd name="connsiteX4" fmla="*/ 0 w 11430817"/>
                    <a:gd name="connsiteY4" fmla="*/ 427331 h 962904"/>
                    <a:gd name="connsiteX0" fmla="*/ 0 w 11604405"/>
                    <a:gd name="connsiteY0" fmla="*/ 267985 h 962904"/>
                    <a:gd name="connsiteX1" fmla="*/ 10830135 w 11604405"/>
                    <a:gd name="connsiteY1" fmla="*/ 0 h 962904"/>
                    <a:gd name="connsiteX2" fmla="*/ 11604405 w 11604405"/>
                    <a:gd name="connsiteY2" fmla="*/ 962904 h 962904"/>
                    <a:gd name="connsiteX3" fmla="*/ 611411 w 11604405"/>
                    <a:gd name="connsiteY3" fmla="*/ 863671 h 962904"/>
                    <a:gd name="connsiteX4" fmla="*/ 0 w 11604405"/>
                    <a:gd name="connsiteY4" fmla="*/ 267985 h 962904"/>
                    <a:gd name="connsiteX0" fmla="*/ 0 w 11604405"/>
                    <a:gd name="connsiteY0" fmla="*/ 267985 h 962904"/>
                    <a:gd name="connsiteX1" fmla="*/ 10830135 w 11604405"/>
                    <a:gd name="connsiteY1" fmla="*/ 0 h 962904"/>
                    <a:gd name="connsiteX2" fmla="*/ 11604405 w 11604405"/>
                    <a:gd name="connsiteY2" fmla="*/ 962904 h 962904"/>
                    <a:gd name="connsiteX3" fmla="*/ 631349 w 11604405"/>
                    <a:gd name="connsiteY3" fmla="*/ 707257 h 962904"/>
                    <a:gd name="connsiteX4" fmla="*/ 0 w 11604405"/>
                    <a:gd name="connsiteY4" fmla="*/ 267985 h 962904"/>
                    <a:gd name="connsiteX0" fmla="*/ 0 w 11742916"/>
                    <a:gd name="connsiteY0" fmla="*/ 267985 h 1186817"/>
                    <a:gd name="connsiteX1" fmla="*/ 10830135 w 11742916"/>
                    <a:gd name="connsiteY1" fmla="*/ 0 h 1186817"/>
                    <a:gd name="connsiteX2" fmla="*/ 11742916 w 11742916"/>
                    <a:gd name="connsiteY2" fmla="*/ 1186817 h 1186817"/>
                    <a:gd name="connsiteX3" fmla="*/ 631349 w 11742916"/>
                    <a:gd name="connsiteY3" fmla="*/ 707257 h 1186817"/>
                    <a:gd name="connsiteX4" fmla="*/ 0 w 11742916"/>
                    <a:gd name="connsiteY4" fmla="*/ 267985 h 1186817"/>
                    <a:gd name="connsiteX0" fmla="*/ 0 w 11742916"/>
                    <a:gd name="connsiteY0" fmla="*/ 112814 h 1031646"/>
                    <a:gd name="connsiteX1" fmla="*/ 10773707 w 11742916"/>
                    <a:gd name="connsiteY1" fmla="*/ 0 h 1031646"/>
                    <a:gd name="connsiteX2" fmla="*/ 11742916 w 11742916"/>
                    <a:gd name="connsiteY2" fmla="*/ 1031646 h 1031646"/>
                    <a:gd name="connsiteX3" fmla="*/ 631349 w 11742916"/>
                    <a:gd name="connsiteY3" fmla="*/ 552086 h 1031646"/>
                    <a:gd name="connsiteX4" fmla="*/ 0 w 11742916"/>
                    <a:gd name="connsiteY4" fmla="*/ 112814 h 1031646"/>
                    <a:gd name="connsiteX0" fmla="*/ 0 w 11742916"/>
                    <a:gd name="connsiteY0" fmla="*/ 112814 h 1031646"/>
                    <a:gd name="connsiteX1" fmla="*/ 10773707 w 11742916"/>
                    <a:gd name="connsiteY1" fmla="*/ 0 h 1031646"/>
                    <a:gd name="connsiteX2" fmla="*/ 11742916 w 11742916"/>
                    <a:gd name="connsiteY2" fmla="*/ 1031646 h 1031646"/>
                    <a:gd name="connsiteX3" fmla="*/ 195004 w 11742916"/>
                    <a:gd name="connsiteY3" fmla="*/ 590745 h 1031646"/>
                    <a:gd name="connsiteX4" fmla="*/ 0 w 11742916"/>
                    <a:gd name="connsiteY4" fmla="*/ 112814 h 1031646"/>
                    <a:gd name="connsiteX0" fmla="*/ 0 w 11742916"/>
                    <a:gd name="connsiteY0" fmla="*/ 112814 h 1031646"/>
                    <a:gd name="connsiteX1" fmla="*/ 10773707 w 11742916"/>
                    <a:gd name="connsiteY1" fmla="*/ 0 h 1031646"/>
                    <a:gd name="connsiteX2" fmla="*/ 11742916 w 11742916"/>
                    <a:gd name="connsiteY2" fmla="*/ 1031646 h 1031646"/>
                    <a:gd name="connsiteX3" fmla="*/ 195004 w 11742916"/>
                    <a:gd name="connsiteY3" fmla="*/ 590745 h 1031646"/>
                    <a:gd name="connsiteX4" fmla="*/ 0 w 11742916"/>
                    <a:gd name="connsiteY4" fmla="*/ 112814 h 1031646"/>
                    <a:gd name="connsiteX0" fmla="*/ -1 w 11707137"/>
                    <a:gd name="connsiteY0" fmla="*/ 126138 h 1031646"/>
                    <a:gd name="connsiteX1" fmla="*/ 10737928 w 11707137"/>
                    <a:gd name="connsiteY1" fmla="*/ 0 h 1031646"/>
                    <a:gd name="connsiteX2" fmla="*/ 11707137 w 11707137"/>
                    <a:gd name="connsiteY2" fmla="*/ 1031646 h 1031646"/>
                    <a:gd name="connsiteX3" fmla="*/ 159225 w 11707137"/>
                    <a:gd name="connsiteY3" fmla="*/ 590745 h 1031646"/>
                    <a:gd name="connsiteX4" fmla="*/ -1 w 11707137"/>
                    <a:gd name="connsiteY4" fmla="*/ 126138 h 1031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7137" h="1031646">
                      <a:moveTo>
                        <a:pt x="-1" y="126138"/>
                      </a:moveTo>
                      <a:lnTo>
                        <a:pt x="10737928" y="0"/>
                      </a:lnTo>
                      <a:lnTo>
                        <a:pt x="11707137" y="1031646"/>
                      </a:lnTo>
                      <a:lnTo>
                        <a:pt x="159225" y="590745"/>
                      </a:lnTo>
                      <a:cubicBezTo>
                        <a:pt x="150437" y="345083"/>
                        <a:pt x="65000" y="285448"/>
                        <a:pt x="-1" y="12613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0" name="Прямоугольник 19"/>
                <p:cNvSpPr/>
                <p:nvPr/>
              </p:nvSpPr>
              <p:spPr>
                <a:xfrm rot="21095950">
                  <a:off x="2139805" y="3920814"/>
                  <a:ext cx="1866871" cy="664964"/>
                </a:xfrm>
                <a:prstGeom prst="rect">
                  <a:avLst/>
                </a:prstGeom>
                <a:noFill/>
              </p:spPr>
              <p:txBody>
                <a:bodyPr>
                  <a:prstTxWarp prst="textFadeRight">
                    <a:avLst/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600" dirty="0">
                      <a:latin typeface="+mn-lt"/>
                      <a:cs typeface="+mn-cs"/>
                    </a:rPr>
                    <a:t>образование</a:t>
                  </a: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600" dirty="0">
                    <a:latin typeface="+mn-lt"/>
                    <a:cs typeface="+mn-cs"/>
                  </a:endParaRPr>
                </a:p>
              </p:txBody>
            </p:sp>
          </p:grpSp>
          <p:grpSp>
            <p:nvGrpSpPr>
              <p:cNvPr id="10" name="Группа 9"/>
              <p:cNvGrpSpPr>
                <a:grpSpLocks/>
              </p:cNvGrpSpPr>
              <p:nvPr/>
            </p:nvGrpSpPr>
            <p:grpSpPr bwMode="auto">
              <a:xfrm>
                <a:off x="2200275" y="4192588"/>
                <a:ext cx="2827338" cy="908050"/>
                <a:chOff x="1951724" y="4717926"/>
                <a:chExt cx="2826881" cy="907915"/>
              </a:xfrm>
            </p:grpSpPr>
            <p:sp>
              <p:nvSpPr>
                <p:cNvPr id="17" name="Прямоугольник 7"/>
                <p:cNvSpPr/>
                <p:nvPr/>
              </p:nvSpPr>
              <p:spPr>
                <a:xfrm rot="20122050" flipH="1" flipV="1">
                  <a:off x="1951724" y="4717926"/>
                  <a:ext cx="2826881" cy="595322"/>
                </a:xfrm>
                <a:custGeom>
                  <a:avLst/>
                  <a:gdLst>
                    <a:gd name="connsiteX0" fmla="*/ 0 w 10331471"/>
                    <a:gd name="connsiteY0" fmla="*/ 0 h 848872"/>
                    <a:gd name="connsiteX1" fmla="*/ 10331471 w 10331471"/>
                    <a:gd name="connsiteY1" fmla="*/ 0 h 848872"/>
                    <a:gd name="connsiteX2" fmla="*/ 10331471 w 10331471"/>
                    <a:gd name="connsiteY2" fmla="*/ 848872 h 848872"/>
                    <a:gd name="connsiteX3" fmla="*/ 0 w 10331471"/>
                    <a:gd name="connsiteY3" fmla="*/ 848872 h 848872"/>
                    <a:gd name="connsiteX4" fmla="*/ 0 w 10331471"/>
                    <a:gd name="connsiteY4" fmla="*/ 0 h 848872"/>
                    <a:gd name="connsiteX0" fmla="*/ 0 w 10795678"/>
                    <a:gd name="connsiteY0" fmla="*/ 221664 h 848872"/>
                    <a:gd name="connsiteX1" fmla="*/ 10795678 w 10795678"/>
                    <a:gd name="connsiteY1" fmla="*/ 0 h 848872"/>
                    <a:gd name="connsiteX2" fmla="*/ 10795678 w 10795678"/>
                    <a:gd name="connsiteY2" fmla="*/ 848872 h 848872"/>
                    <a:gd name="connsiteX3" fmla="*/ 464207 w 10795678"/>
                    <a:gd name="connsiteY3" fmla="*/ 848872 h 848872"/>
                    <a:gd name="connsiteX4" fmla="*/ 0 w 10795678"/>
                    <a:gd name="connsiteY4" fmla="*/ 221664 h 848872"/>
                    <a:gd name="connsiteX0" fmla="*/ 0 w 10795678"/>
                    <a:gd name="connsiteY0" fmla="*/ 221664 h 848872"/>
                    <a:gd name="connsiteX1" fmla="*/ 10795678 w 10795678"/>
                    <a:gd name="connsiteY1" fmla="*/ 0 h 848872"/>
                    <a:gd name="connsiteX2" fmla="*/ 10795678 w 10795678"/>
                    <a:gd name="connsiteY2" fmla="*/ 848872 h 848872"/>
                    <a:gd name="connsiteX3" fmla="*/ 437823 w 10795678"/>
                    <a:gd name="connsiteY3" fmla="*/ 658004 h 848872"/>
                    <a:gd name="connsiteX4" fmla="*/ 0 w 10795678"/>
                    <a:gd name="connsiteY4" fmla="*/ 221664 h 848872"/>
                    <a:gd name="connsiteX0" fmla="*/ 0 w 10795678"/>
                    <a:gd name="connsiteY0" fmla="*/ 427331 h 1054539"/>
                    <a:gd name="connsiteX1" fmla="*/ 10656547 w 10795678"/>
                    <a:gd name="connsiteY1" fmla="*/ 0 h 1054539"/>
                    <a:gd name="connsiteX2" fmla="*/ 10795678 w 10795678"/>
                    <a:gd name="connsiteY2" fmla="*/ 1054539 h 1054539"/>
                    <a:gd name="connsiteX3" fmla="*/ 437823 w 10795678"/>
                    <a:gd name="connsiteY3" fmla="*/ 863671 h 1054539"/>
                    <a:gd name="connsiteX4" fmla="*/ 0 w 10795678"/>
                    <a:gd name="connsiteY4" fmla="*/ 427331 h 1054539"/>
                    <a:gd name="connsiteX0" fmla="*/ 0 w 11430817"/>
                    <a:gd name="connsiteY0" fmla="*/ 427331 h 962904"/>
                    <a:gd name="connsiteX1" fmla="*/ 10656547 w 11430817"/>
                    <a:gd name="connsiteY1" fmla="*/ 0 h 962904"/>
                    <a:gd name="connsiteX2" fmla="*/ 11430817 w 11430817"/>
                    <a:gd name="connsiteY2" fmla="*/ 962904 h 962904"/>
                    <a:gd name="connsiteX3" fmla="*/ 437823 w 11430817"/>
                    <a:gd name="connsiteY3" fmla="*/ 863671 h 962904"/>
                    <a:gd name="connsiteX4" fmla="*/ 0 w 11430817"/>
                    <a:gd name="connsiteY4" fmla="*/ 427331 h 962904"/>
                    <a:gd name="connsiteX0" fmla="*/ 0 w 11604405"/>
                    <a:gd name="connsiteY0" fmla="*/ 267985 h 962904"/>
                    <a:gd name="connsiteX1" fmla="*/ 10830135 w 11604405"/>
                    <a:gd name="connsiteY1" fmla="*/ 0 h 962904"/>
                    <a:gd name="connsiteX2" fmla="*/ 11604405 w 11604405"/>
                    <a:gd name="connsiteY2" fmla="*/ 962904 h 962904"/>
                    <a:gd name="connsiteX3" fmla="*/ 611411 w 11604405"/>
                    <a:gd name="connsiteY3" fmla="*/ 863671 h 962904"/>
                    <a:gd name="connsiteX4" fmla="*/ 0 w 11604405"/>
                    <a:gd name="connsiteY4" fmla="*/ 267985 h 962904"/>
                    <a:gd name="connsiteX0" fmla="*/ 0 w 11604405"/>
                    <a:gd name="connsiteY0" fmla="*/ 267985 h 962904"/>
                    <a:gd name="connsiteX1" fmla="*/ 10830135 w 11604405"/>
                    <a:gd name="connsiteY1" fmla="*/ 0 h 962904"/>
                    <a:gd name="connsiteX2" fmla="*/ 11604405 w 11604405"/>
                    <a:gd name="connsiteY2" fmla="*/ 962904 h 962904"/>
                    <a:gd name="connsiteX3" fmla="*/ 631349 w 11604405"/>
                    <a:gd name="connsiteY3" fmla="*/ 707257 h 962904"/>
                    <a:gd name="connsiteX4" fmla="*/ 0 w 11604405"/>
                    <a:gd name="connsiteY4" fmla="*/ 267985 h 962904"/>
                    <a:gd name="connsiteX0" fmla="*/ 0 w 11742916"/>
                    <a:gd name="connsiteY0" fmla="*/ 267985 h 1186817"/>
                    <a:gd name="connsiteX1" fmla="*/ 10830135 w 11742916"/>
                    <a:gd name="connsiteY1" fmla="*/ 0 h 1186817"/>
                    <a:gd name="connsiteX2" fmla="*/ 11742916 w 11742916"/>
                    <a:gd name="connsiteY2" fmla="*/ 1186817 h 1186817"/>
                    <a:gd name="connsiteX3" fmla="*/ 631349 w 11742916"/>
                    <a:gd name="connsiteY3" fmla="*/ 707257 h 1186817"/>
                    <a:gd name="connsiteX4" fmla="*/ 0 w 11742916"/>
                    <a:gd name="connsiteY4" fmla="*/ 267985 h 1186817"/>
                    <a:gd name="connsiteX0" fmla="*/ 0 w 11742916"/>
                    <a:gd name="connsiteY0" fmla="*/ 112814 h 1031646"/>
                    <a:gd name="connsiteX1" fmla="*/ 10773707 w 11742916"/>
                    <a:gd name="connsiteY1" fmla="*/ 0 h 1031646"/>
                    <a:gd name="connsiteX2" fmla="*/ 11742916 w 11742916"/>
                    <a:gd name="connsiteY2" fmla="*/ 1031646 h 1031646"/>
                    <a:gd name="connsiteX3" fmla="*/ 631349 w 11742916"/>
                    <a:gd name="connsiteY3" fmla="*/ 552086 h 1031646"/>
                    <a:gd name="connsiteX4" fmla="*/ 0 w 11742916"/>
                    <a:gd name="connsiteY4" fmla="*/ 112814 h 1031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42916" h="1031646">
                      <a:moveTo>
                        <a:pt x="0" y="112814"/>
                      </a:moveTo>
                      <a:lnTo>
                        <a:pt x="10773707" y="0"/>
                      </a:lnTo>
                      <a:lnTo>
                        <a:pt x="11742916" y="1031646"/>
                      </a:lnTo>
                      <a:lnTo>
                        <a:pt x="631349" y="552086"/>
                      </a:lnTo>
                      <a:lnTo>
                        <a:pt x="0" y="11281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hilly" dir="t">
                    <a:rot lat="0" lon="0" rev="18480000"/>
                  </a:lightRig>
                </a:scene3d>
                <a:sp3d prstMaterial="clear">
                  <a:bevelT h="635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8" name="Прямоугольник 17"/>
                <p:cNvSpPr/>
                <p:nvPr/>
              </p:nvSpPr>
              <p:spPr>
                <a:xfrm rot="19964463">
                  <a:off x="2426859" y="4899735"/>
                  <a:ext cx="1787525" cy="726106"/>
                </a:xfrm>
                <a:prstGeom prst="rect">
                  <a:avLst/>
                </a:prstGeom>
                <a:noFill/>
              </p:spPr>
              <p:txBody>
                <a:bodyPr>
                  <a:prstTxWarp prst="textFadeRight">
                    <a:avLst/>
                  </a:prstTxWarp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600" dirty="0">
                      <a:latin typeface="+mn-lt"/>
                      <a:cs typeface="+mn-cs"/>
                    </a:rPr>
                    <a:t>деятельность</a:t>
                  </a: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600" dirty="0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11" name="Прямоугольник 7"/>
              <p:cNvSpPr/>
              <p:nvPr/>
            </p:nvSpPr>
            <p:spPr>
              <a:xfrm rot="2007347" flipH="1">
                <a:off x="4120508" y="2630074"/>
                <a:ext cx="1023535" cy="338829"/>
              </a:xfrm>
              <a:custGeom>
                <a:avLst/>
                <a:gdLst>
                  <a:gd name="connsiteX0" fmla="*/ 0 w 10331471"/>
                  <a:gd name="connsiteY0" fmla="*/ 0 h 848872"/>
                  <a:gd name="connsiteX1" fmla="*/ 10331471 w 10331471"/>
                  <a:gd name="connsiteY1" fmla="*/ 0 h 848872"/>
                  <a:gd name="connsiteX2" fmla="*/ 10331471 w 10331471"/>
                  <a:gd name="connsiteY2" fmla="*/ 848872 h 848872"/>
                  <a:gd name="connsiteX3" fmla="*/ 0 w 10331471"/>
                  <a:gd name="connsiteY3" fmla="*/ 848872 h 848872"/>
                  <a:gd name="connsiteX4" fmla="*/ 0 w 10331471"/>
                  <a:gd name="connsiteY4" fmla="*/ 0 h 848872"/>
                  <a:gd name="connsiteX0" fmla="*/ 0 w 10795678"/>
                  <a:gd name="connsiteY0" fmla="*/ 221664 h 848872"/>
                  <a:gd name="connsiteX1" fmla="*/ 10795678 w 10795678"/>
                  <a:gd name="connsiteY1" fmla="*/ 0 h 848872"/>
                  <a:gd name="connsiteX2" fmla="*/ 10795678 w 10795678"/>
                  <a:gd name="connsiteY2" fmla="*/ 848872 h 848872"/>
                  <a:gd name="connsiteX3" fmla="*/ 464207 w 10795678"/>
                  <a:gd name="connsiteY3" fmla="*/ 848872 h 848872"/>
                  <a:gd name="connsiteX4" fmla="*/ 0 w 10795678"/>
                  <a:gd name="connsiteY4" fmla="*/ 221664 h 848872"/>
                  <a:gd name="connsiteX0" fmla="*/ 0 w 10795678"/>
                  <a:gd name="connsiteY0" fmla="*/ 221664 h 848872"/>
                  <a:gd name="connsiteX1" fmla="*/ 10795678 w 10795678"/>
                  <a:gd name="connsiteY1" fmla="*/ 0 h 848872"/>
                  <a:gd name="connsiteX2" fmla="*/ 10795678 w 10795678"/>
                  <a:gd name="connsiteY2" fmla="*/ 848872 h 848872"/>
                  <a:gd name="connsiteX3" fmla="*/ 437823 w 10795678"/>
                  <a:gd name="connsiteY3" fmla="*/ 658004 h 848872"/>
                  <a:gd name="connsiteX4" fmla="*/ 0 w 10795678"/>
                  <a:gd name="connsiteY4" fmla="*/ 221664 h 848872"/>
                  <a:gd name="connsiteX0" fmla="*/ 0 w 10795678"/>
                  <a:gd name="connsiteY0" fmla="*/ 427331 h 1054539"/>
                  <a:gd name="connsiteX1" fmla="*/ 10656547 w 10795678"/>
                  <a:gd name="connsiteY1" fmla="*/ 0 h 1054539"/>
                  <a:gd name="connsiteX2" fmla="*/ 10795678 w 10795678"/>
                  <a:gd name="connsiteY2" fmla="*/ 1054539 h 1054539"/>
                  <a:gd name="connsiteX3" fmla="*/ 437823 w 10795678"/>
                  <a:gd name="connsiteY3" fmla="*/ 863671 h 1054539"/>
                  <a:gd name="connsiteX4" fmla="*/ 0 w 10795678"/>
                  <a:gd name="connsiteY4" fmla="*/ 427331 h 1054539"/>
                  <a:gd name="connsiteX0" fmla="*/ 0 w 11430817"/>
                  <a:gd name="connsiteY0" fmla="*/ 427331 h 962904"/>
                  <a:gd name="connsiteX1" fmla="*/ 10656547 w 11430817"/>
                  <a:gd name="connsiteY1" fmla="*/ 0 h 962904"/>
                  <a:gd name="connsiteX2" fmla="*/ 11430817 w 11430817"/>
                  <a:gd name="connsiteY2" fmla="*/ 962904 h 962904"/>
                  <a:gd name="connsiteX3" fmla="*/ 437823 w 11430817"/>
                  <a:gd name="connsiteY3" fmla="*/ 863671 h 962904"/>
                  <a:gd name="connsiteX4" fmla="*/ 0 w 11430817"/>
                  <a:gd name="connsiteY4" fmla="*/ 427331 h 962904"/>
                  <a:gd name="connsiteX0" fmla="*/ 0 w 11604405"/>
                  <a:gd name="connsiteY0" fmla="*/ 267985 h 962904"/>
                  <a:gd name="connsiteX1" fmla="*/ 10830135 w 11604405"/>
                  <a:gd name="connsiteY1" fmla="*/ 0 h 962904"/>
                  <a:gd name="connsiteX2" fmla="*/ 11604405 w 11604405"/>
                  <a:gd name="connsiteY2" fmla="*/ 962904 h 962904"/>
                  <a:gd name="connsiteX3" fmla="*/ 611411 w 11604405"/>
                  <a:gd name="connsiteY3" fmla="*/ 863671 h 962904"/>
                  <a:gd name="connsiteX4" fmla="*/ 0 w 11604405"/>
                  <a:gd name="connsiteY4" fmla="*/ 267985 h 962904"/>
                  <a:gd name="connsiteX0" fmla="*/ 0 w 11604405"/>
                  <a:gd name="connsiteY0" fmla="*/ 267985 h 962904"/>
                  <a:gd name="connsiteX1" fmla="*/ 10830135 w 11604405"/>
                  <a:gd name="connsiteY1" fmla="*/ 0 h 962904"/>
                  <a:gd name="connsiteX2" fmla="*/ 11604405 w 11604405"/>
                  <a:gd name="connsiteY2" fmla="*/ 962904 h 962904"/>
                  <a:gd name="connsiteX3" fmla="*/ 631349 w 11604405"/>
                  <a:gd name="connsiteY3" fmla="*/ 707257 h 962904"/>
                  <a:gd name="connsiteX4" fmla="*/ 0 w 11604405"/>
                  <a:gd name="connsiteY4" fmla="*/ 267985 h 962904"/>
                  <a:gd name="connsiteX0" fmla="*/ 0 w 11742916"/>
                  <a:gd name="connsiteY0" fmla="*/ 267985 h 1186817"/>
                  <a:gd name="connsiteX1" fmla="*/ 10830135 w 11742916"/>
                  <a:gd name="connsiteY1" fmla="*/ 0 h 1186817"/>
                  <a:gd name="connsiteX2" fmla="*/ 11742916 w 11742916"/>
                  <a:gd name="connsiteY2" fmla="*/ 1186817 h 1186817"/>
                  <a:gd name="connsiteX3" fmla="*/ 631349 w 11742916"/>
                  <a:gd name="connsiteY3" fmla="*/ 707257 h 1186817"/>
                  <a:gd name="connsiteX4" fmla="*/ 0 w 11742916"/>
                  <a:gd name="connsiteY4" fmla="*/ 267985 h 1186817"/>
                  <a:gd name="connsiteX0" fmla="*/ 0 w 11742916"/>
                  <a:gd name="connsiteY0" fmla="*/ 112814 h 1031646"/>
                  <a:gd name="connsiteX1" fmla="*/ 10773707 w 11742916"/>
                  <a:gd name="connsiteY1" fmla="*/ 0 h 1031646"/>
                  <a:gd name="connsiteX2" fmla="*/ 11742916 w 11742916"/>
                  <a:gd name="connsiteY2" fmla="*/ 1031646 h 1031646"/>
                  <a:gd name="connsiteX3" fmla="*/ 631349 w 11742916"/>
                  <a:gd name="connsiteY3" fmla="*/ 552086 h 1031646"/>
                  <a:gd name="connsiteX4" fmla="*/ 0 w 11742916"/>
                  <a:gd name="connsiteY4" fmla="*/ 112814 h 1031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42916" h="1031646">
                    <a:moveTo>
                      <a:pt x="0" y="112814"/>
                    </a:moveTo>
                    <a:lnTo>
                      <a:pt x="10773707" y="0"/>
                    </a:lnTo>
                    <a:lnTo>
                      <a:pt x="11742916" y="1031646"/>
                    </a:lnTo>
                    <a:lnTo>
                      <a:pt x="631349" y="552086"/>
                    </a:lnTo>
                    <a:lnTo>
                      <a:pt x="0" y="11281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hilly" dir="t">
                  <a:rot lat="0" lon="0" rev="18480000"/>
                </a:lightRig>
              </a:scene3d>
              <a:sp3d prstMaterial="clear">
                <a:bevelT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 rot="21375073">
                <a:off x="4856640" y="4990661"/>
                <a:ext cx="4826405" cy="1505454"/>
              </a:xfrm>
              <a:prstGeom prst="rect">
                <a:avLst/>
              </a:prstGeom>
              <a:noFill/>
            </p:spPr>
            <p:txBody>
              <a:bodyPr spcFirstLastPara="1">
                <a:prstTxWarp prst="textArchUp">
                  <a:avLst>
                    <a:gd name="adj" fmla="val 10493024"/>
                  </a:avLst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5400" dirty="0">
                    <a:latin typeface="+mn-lt"/>
                    <a:cs typeface="+mn-cs"/>
                  </a:rPr>
                  <a:t>социализация</a:t>
                </a:r>
              </a:p>
            </p:txBody>
          </p:sp>
          <p:grpSp>
            <p:nvGrpSpPr>
              <p:cNvPr id="13" name="Группа 37"/>
              <p:cNvGrpSpPr>
                <a:grpSpLocks/>
              </p:cNvGrpSpPr>
              <p:nvPr/>
            </p:nvGrpSpPr>
            <p:grpSpPr bwMode="auto">
              <a:xfrm>
                <a:off x="5032375" y="2632075"/>
                <a:ext cx="2322513" cy="2154238"/>
                <a:chOff x="1056040" y="2923219"/>
                <a:chExt cx="2321374" cy="2153955"/>
              </a:xfrm>
            </p:grpSpPr>
            <p:sp>
              <p:nvSpPr>
                <p:cNvPr id="15" name="Овал 14"/>
                <p:cNvSpPr/>
                <p:nvPr/>
              </p:nvSpPr>
              <p:spPr>
                <a:xfrm>
                  <a:off x="1056040" y="2923219"/>
                  <a:ext cx="2321374" cy="215395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  <a:tint val="66000"/>
                        <a:satMod val="160000"/>
                      </a:schemeClr>
                    </a:gs>
                    <a:gs pos="50000">
                      <a:schemeClr val="accent6">
                        <a:lumMod val="40000"/>
                        <a:lumOff val="60000"/>
                        <a:tint val="44500"/>
                        <a:satMod val="160000"/>
                      </a:schemeClr>
                    </a:gs>
                    <a:gs pos="100000">
                      <a:schemeClr val="accent6">
                        <a:lumMod val="40000"/>
                        <a:lumOff val="60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600" dirty="0"/>
                </a:p>
              </p:txBody>
            </p:sp>
            <p:pic>
              <p:nvPicPr>
                <p:cNvPr id="16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/>
                </a:blip>
                <a:srcRect/>
                <a:stretch>
                  <a:fillRect/>
                </a:stretch>
              </p:blipFill>
              <p:spPr bwMode="auto">
                <a:xfrm>
                  <a:off x="1326139" y="3115429"/>
                  <a:ext cx="1781175" cy="1769533"/>
                </a:xfrm>
                <a:prstGeom prst="ellipse">
                  <a:avLst/>
                </a:prstGeom>
                <a:ln>
                  <a:noFill/>
                </a:ln>
                <a:effectLst>
                  <a:softEdge rad="112500"/>
                </a:effectLst>
                <a:extLst/>
              </p:spPr>
            </p:pic>
          </p:grpSp>
          <p:pic>
            <p:nvPicPr>
              <p:cNvPr id="14" name="Picture 13" descr="Картинки по запросу рисованные птичка летит 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80375" y="2527300"/>
                <a:ext cx="2308225" cy="1854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77542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 как условие инклюзивного образования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-1908720" y="2016770"/>
            <a:ext cx="10870396" cy="4138613"/>
            <a:chOff x="-104775" y="1908175"/>
            <a:chExt cx="11342688" cy="4138613"/>
          </a:xfrm>
        </p:grpSpPr>
        <p:pic>
          <p:nvPicPr>
            <p:cNvPr id="17" name="Picture 2" descr="Картинки по запросу облака рисунок пнг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8438" t="-1463" r="35666" b="1463"/>
            <a:stretch>
              <a:fillRect/>
            </a:stretch>
          </p:blipFill>
          <p:spPr bwMode="auto">
            <a:xfrm rot="1156128">
              <a:off x="-104775" y="1908175"/>
              <a:ext cx="9580563" cy="3797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Группа 17"/>
            <p:cNvGrpSpPr/>
            <p:nvPr/>
          </p:nvGrpSpPr>
          <p:grpSpPr>
            <a:xfrm>
              <a:off x="2028825" y="2911193"/>
              <a:ext cx="9209088" cy="3135595"/>
              <a:chOff x="2028825" y="2911193"/>
              <a:chExt cx="9209088" cy="3135595"/>
            </a:xfrm>
          </p:grpSpPr>
          <p:sp>
            <p:nvSpPr>
              <p:cNvPr id="19" name="Прямоугольник 18"/>
              <p:cNvSpPr/>
              <p:nvPr/>
            </p:nvSpPr>
            <p:spPr>
              <a:xfrm rot="20164189">
                <a:off x="3305166" y="3355319"/>
                <a:ext cx="2089169" cy="519893"/>
              </a:xfrm>
              <a:prstGeom prst="rect">
                <a:avLst/>
              </a:prstGeom>
              <a:noFill/>
            </p:spPr>
            <p:txBody>
              <a:bodyPr spcFirstLastPara="1" wrap="none">
                <a:prstTxWarp prst="textArchUp">
                  <a:avLst>
                    <a:gd name="adj" fmla="val 10800000"/>
                  </a:avLst>
                </a:prstTxWarp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0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cs typeface="+mn-cs"/>
                  </a:rPr>
                  <a:t>этичность</a:t>
                </a:r>
                <a:endParaRPr lang="ru-RU" sz="3000" dirty="0">
                  <a:ln w="0"/>
                  <a:latin typeface="+mn-lt"/>
                  <a:cs typeface="+mn-cs"/>
                </a:endParaRPr>
              </a:p>
            </p:txBody>
          </p:sp>
          <p:grpSp>
            <p:nvGrpSpPr>
              <p:cNvPr id="20" name="Группа 16"/>
              <p:cNvGrpSpPr>
                <a:grpSpLocks/>
              </p:cNvGrpSpPr>
              <p:nvPr/>
            </p:nvGrpSpPr>
            <p:grpSpPr bwMode="auto">
              <a:xfrm>
                <a:off x="2028825" y="3892550"/>
                <a:ext cx="2320925" cy="2154238"/>
                <a:chOff x="1056040" y="2923219"/>
                <a:chExt cx="2321374" cy="2153955"/>
              </a:xfrm>
            </p:grpSpPr>
            <p:sp>
              <p:nvSpPr>
                <p:cNvPr id="29" name="Овал 28"/>
                <p:cNvSpPr/>
                <p:nvPr/>
              </p:nvSpPr>
              <p:spPr>
                <a:xfrm>
                  <a:off x="1056040" y="2923219"/>
                  <a:ext cx="2321374" cy="215395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  <a:tint val="66000"/>
                        <a:satMod val="160000"/>
                      </a:schemeClr>
                    </a:gs>
                    <a:gs pos="50000">
                      <a:schemeClr val="accent6">
                        <a:lumMod val="40000"/>
                        <a:lumOff val="60000"/>
                        <a:tint val="44500"/>
                        <a:satMod val="160000"/>
                      </a:schemeClr>
                    </a:gs>
                    <a:gs pos="100000">
                      <a:schemeClr val="accent6">
                        <a:lumMod val="40000"/>
                        <a:lumOff val="60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600" dirty="0"/>
                </a:p>
              </p:txBody>
            </p:sp>
            <p:pic>
              <p:nvPicPr>
                <p:cNvPr id="30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/>
                </a:blip>
                <a:srcRect/>
                <a:stretch>
                  <a:fillRect/>
                </a:stretch>
              </p:blipFill>
              <p:spPr bwMode="auto">
                <a:xfrm>
                  <a:off x="1326139" y="3115429"/>
                  <a:ext cx="1781175" cy="1769533"/>
                </a:xfrm>
                <a:prstGeom prst="ellipse">
                  <a:avLst/>
                </a:prstGeom>
                <a:ln>
                  <a:noFill/>
                </a:ln>
                <a:effectLst>
                  <a:softEdge rad="112500"/>
                </a:effectLst>
                <a:extLst/>
              </p:spPr>
            </p:pic>
          </p:grpSp>
          <p:grpSp>
            <p:nvGrpSpPr>
              <p:cNvPr id="21" name="Группа 26"/>
              <p:cNvGrpSpPr>
                <a:grpSpLocks/>
              </p:cNvGrpSpPr>
              <p:nvPr/>
            </p:nvGrpSpPr>
            <p:grpSpPr bwMode="auto">
              <a:xfrm>
                <a:off x="8916988" y="3724275"/>
                <a:ext cx="2320925" cy="2154238"/>
                <a:chOff x="6842767" y="2886574"/>
                <a:chExt cx="2321374" cy="2153955"/>
              </a:xfrm>
            </p:grpSpPr>
            <p:sp>
              <p:nvSpPr>
                <p:cNvPr id="27" name="Овал 26"/>
                <p:cNvSpPr/>
                <p:nvPr/>
              </p:nvSpPr>
              <p:spPr>
                <a:xfrm>
                  <a:off x="6842767" y="2886574"/>
                  <a:ext cx="2321374" cy="215395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  <a:tint val="66000"/>
                        <a:satMod val="160000"/>
                      </a:schemeClr>
                    </a:gs>
                    <a:gs pos="50000">
                      <a:schemeClr val="accent6">
                        <a:lumMod val="40000"/>
                        <a:lumOff val="60000"/>
                        <a:tint val="44500"/>
                        <a:satMod val="160000"/>
                      </a:schemeClr>
                    </a:gs>
                    <a:gs pos="100000">
                      <a:schemeClr val="accent6">
                        <a:lumMod val="40000"/>
                        <a:lumOff val="60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600" dirty="0"/>
                </a:p>
              </p:txBody>
            </p:sp>
            <p:pic>
              <p:nvPicPr>
                <p:cNvPr id="28" name="Picture 3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/>
                </a:blip>
                <a:srcRect/>
                <a:stretch>
                  <a:fillRect/>
                </a:stretch>
              </p:blipFill>
              <p:spPr bwMode="auto">
                <a:xfrm flipH="1">
                  <a:off x="6993960" y="3055733"/>
                  <a:ext cx="2018987" cy="1815636"/>
                </a:xfrm>
                <a:prstGeom prst="ellipse">
                  <a:avLst/>
                </a:prstGeom>
                <a:ln>
                  <a:noFill/>
                </a:ln>
                <a:effectLst>
                  <a:softEdge rad="112500"/>
                </a:effectLst>
                <a:extLst/>
              </p:spPr>
            </p:pic>
          </p:grpSp>
          <p:sp>
            <p:nvSpPr>
              <p:cNvPr id="22" name="Прямоугольник 21"/>
              <p:cNvSpPr/>
              <p:nvPr/>
            </p:nvSpPr>
            <p:spPr>
              <a:xfrm>
                <a:off x="4857152" y="2911193"/>
                <a:ext cx="2907694" cy="685502"/>
              </a:xfrm>
              <a:prstGeom prst="rect">
                <a:avLst/>
              </a:prstGeom>
              <a:noFill/>
            </p:spPr>
            <p:txBody>
              <a:bodyPr spcFirstLastPara="1" wrap="none">
                <a:prstTxWarp prst="textArchUp">
                  <a:avLst>
                    <a:gd name="adj" fmla="val 10800000"/>
                  </a:avLst>
                </a:prstTxWarp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cs typeface="+mn-cs"/>
                  </a:rPr>
                  <a:t>   </a:t>
                </a:r>
                <a:r>
                  <a:rPr lang="ru-RU" sz="300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cs typeface="+mn-cs"/>
                  </a:rPr>
                  <a:t>деликатность</a:t>
                </a:r>
                <a:endParaRPr lang="ru-RU" sz="3000" dirty="0">
                  <a:ln w="0"/>
                  <a:latin typeface="+mn-lt"/>
                  <a:cs typeface="+mn-cs"/>
                </a:endParaRPr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 rot="20331130">
                <a:off x="3942708" y="3555311"/>
                <a:ext cx="2089169" cy="519893"/>
              </a:xfrm>
              <a:prstGeom prst="rect">
                <a:avLst/>
              </a:prstGeom>
              <a:noFill/>
            </p:spPr>
            <p:txBody>
              <a:bodyPr spcFirstLastPara="1" wrap="none">
                <a:prstTxWarp prst="textArchUp">
                  <a:avLst>
                    <a:gd name="adj" fmla="val 10800000"/>
                  </a:avLst>
                </a:prstTxWarp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cs typeface="+mn-cs"/>
                  </a:rPr>
                  <a:t>сочувствие</a:t>
                </a:r>
                <a:endParaRPr lang="ru-RU" sz="3200" dirty="0">
                  <a:ln w="0"/>
                  <a:latin typeface="+mn-lt"/>
                  <a:cs typeface="+mn-cs"/>
                </a:endParaRPr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 rot="821351">
                <a:off x="6594823" y="3442671"/>
                <a:ext cx="2089169" cy="587696"/>
              </a:xfrm>
              <a:prstGeom prst="rect">
                <a:avLst/>
              </a:prstGeom>
              <a:noFill/>
            </p:spPr>
            <p:txBody>
              <a:bodyPr spcFirstLastPara="1" wrap="none">
                <a:prstTxWarp prst="textArchUp">
                  <a:avLst>
                    <a:gd name="adj" fmla="val 10800000"/>
                  </a:avLst>
                </a:prstTxWarp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cs typeface="+mn-cs"/>
                  </a:rPr>
                  <a:t>соучастие</a:t>
                </a:r>
                <a:endParaRPr lang="ru-RU" sz="3200" dirty="0">
                  <a:ln w="0"/>
                  <a:latin typeface="+mn-lt"/>
                  <a:cs typeface="+mn-cs"/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893631" y="3713626"/>
                <a:ext cx="3383367" cy="1002014"/>
              </a:xfrm>
              <a:prstGeom prst="rect">
                <a:avLst/>
              </a:prstGeom>
              <a:noFill/>
            </p:spPr>
            <p:txBody>
              <a:bodyPr spcFirstLastPara="1" wrap="none">
                <a:prstTxWarp prst="textArchUp">
                  <a:avLst>
                    <a:gd name="adj" fmla="val 10800000"/>
                  </a:avLst>
                </a:prstTxWarp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cs typeface="+mn-cs"/>
                  </a:rPr>
                  <a:t>умение слышать</a:t>
                </a:r>
                <a:endParaRPr lang="ru-RU" sz="3200" dirty="0">
                  <a:ln w="0"/>
                  <a:latin typeface="+mn-lt"/>
                  <a:cs typeface="+mn-cs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 rot="1451275">
                <a:off x="7408217" y="3403600"/>
                <a:ext cx="2489162" cy="519893"/>
              </a:xfrm>
              <a:prstGeom prst="rect">
                <a:avLst/>
              </a:prstGeom>
              <a:noFill/>
            </p:spPr>
            <p:txBody>
              <a:bodyPr spcFirstLastPara="1" wrap="none">
                <a:prstTxWarp prst="textArchUp">
                  <a:avLst>
                    <a:gd name="adj" fmla="val 10800000"/>
                  </a:avLst>
                </a:prstTxWarp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000" dirty="0" smtClean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+mn-lt"/>
                    <a:cs typeface="+mn-cs"/>
                  </a:rPr>
                  <a:t>понимание</a:t>
                </a:r>
                <a:endParaRPr lang="ru-RU" sz="3000" dirty="0">
                  <a:ln w="0"/>
                  <a:latin typeface="+mn-lt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804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4968</TotalTime>
  <Words>1482</Words>
  <Application>Microsoft Office PowerPoint</Application>
  <PresentationFormat>Экран (4:3)</PresentationFormat>
  <Paragraphs>215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Diseño predeterminado</vt:lpstr>
      <vt:lpstr>Инклюзивное образование</vt:lpstr>
      <vt:lpstr>Презентация PowerPoint</vt:lpstr>
      <vt:lpstr>Презентация PowerPoint</vt:lpstr>
      <vt:lpstr>Инклюзивное образование</vt:lpstr>
      <vt:lpstr>Инклюзия (от inclusion - включение)</vt:lpstr>
      <vt:lpstr>Презентация PowerPoint</vt:lpstr>
      <vt:lpstr>Развитие системы инкл. образования – долгосрочная стратегия</vt:lpstr>
      <vt:lpstr>Личность как субъект инклюзивного образования</vt:lpstr>
      <vt:lpstr>Толерантность как условие инклюзивного образования</vt:lpstr>
      <vt:lpstr>Инклюзивная школа нужна всем:</vt:lpstr>
      <vt:lpstr>ФГОС обучающихся с ОВЗ будет вводиться постепенно:</vt:lpstr>
      <vt:lpstr>Презентация PowerPoint</vt:lpstr>
      <vt:lpstr>Основные подходы  в обучении детей с особыми образовательными потребностями</vt:lpstr>
      <vt:lpstr>Основные подходы  в обучении детей с особыми образовательными потребностями</vt:lpstr>
      <vt:lpstr>Образовательная и социальная интеграция</vt:lpstr>
      <vt:lpstr>Презентация PowerPoint</vt:lpstr>
      <vt:lpstr>ОРГАНИЗАЦИЯ УЧЕБНО- ВОСПИТАТЕЛЬНОГО ПРОЦЕССА</vt:lpstr>
      <vt:lpstr>ОРГАНИЗАЦИЯ УЧЕБНО- ВОСПИТАТЕЛЬНОГО ПРОЦЕССА</vt:lpstr>
      <vt:lpstr>Варианты программ образования обучающихся с ОВЗ в соответствии с ФГОС НОО обучающихся с ОВЗ</vt:lpstr>
      <vt:lpstr>Адаптивная образовательная программа</vt:lpstr>
      <vt:lpstr>Примерные адаптивные  основные общеобразовательные программы</vt:lpstr>
      <vt:lpstr>Примерные адаптивные  программы для детей  с расстройствами  аутистического спектра </vt:lpstr>
      <vt:lpstr>Реализация адаптивной  общеобразовательный программы</vt:lpstr>
      <vt:lpstr>Реализация адаптивной  общеобразовательный программы</vt:lpstr>
      <vt:lpstr>Презентация PowerPoint</vt:lpstr>
      <vt:lpstr>Базовые личностные характеристики педагога инклюзивного образования</vt:lpstr>
      <vt:lpstr>Педагог инклюзивного образования</vt:lpstr>
      <vt:lpstr>Принципы  инклюзивного образования</vt:lpstr>
      <vt:lpstr>Принципы  инклюзивного образования</vt:lpstr>
      <vt:lpstr>Технологии, применяемые при работе с детьми с ОВЗ</vt:lpstr>
      <vt:lpstr>Методы и приемы работы в ОВЗ</vt:lpstr>
      <vt:lpstr>Мир «особого» ребенка</vt:lpstr>
      <vt:lpstr>АЛЬМАНАХ института коррекционной педагогики</vt:lpstr>
      <vt:lpstr>Нормативная база обучения детей с ОВЗ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Владислав</cp:lastModifiedBy>
  <cp:revision>611</cp:revision>
  <dcterms:created xsi:type="dcterms:W3CDTF">2010-05-23T14:28:12Z</dcterms:created>
  <dcterms:modified xsi:type="dcterms:W3CDTF">2020-01-09T05:31:25Z</dcterms:modified>
</cp:coreProperties>
</file>