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9" r:id="rId3"/>
    <p:sldId id="288" r:id="rId4"/>
    <p:sldId id="287" r:id="rId5"/>
    <p:sldId id="290" r:id="rId6"/>
    <p:sldId id="291" r:id="rId7"/>
    <p:sldId id="292" r:id="rId8"/>
    <p:sldId id="298" r:id="rId9"/>
    <p:sldId id="299" r:id="rId10"/>
    <p:sldId id="300" r:id="rId11"/>
    <p:sldId id="293" r:id="rId12"/>
    <p:sldId id="294" r:id="rId13"/>
    <p:sldId id="296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59D"/>
    <a:srgbClr val="35B19D"/>
    <a:srgbClr val="000000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903" autoAdjust="0"/>
    <p:restoredTop sz="95596" autoAdjust="0"/>
  </p:normalViewPr>
  <p:slideViewPr>
    <p:cSldViewPr>
      <p:cViewPr>
        <p:scale>
          <a:sx n="110" d="100"/>
          <a:sy n="11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4FB458-1394-4BBF-8F16-3D4F208633E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09989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1BC9B0-1927-4243-B435-5D9EF2271F1D}" type="slidenum">
              <a:rPr lang="en-US" altLang="ru-RU" sz="1200" smtClean="0"/>
              <a:pPr eaLnBrk="1" hangingPunct="1"/>
              <a:t>1</a:t>
            </a:fld>
            <a:endParaRPr lang="en-US" altLang="ru-RU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BFC12C8-5799-4629-86C3-D6345B2C0DD6}" type="slidenum">
              <a:rPr lang="en-US" altLang="ru-RU" sz="1200" smtClean="0"/>
              <a:pPr eaLnBrk="1" hangingPunct="1"/>
              <a:t>10</a:t>
            </a:fld>
            <a:endParaRPr lang="en-US" altLang="ru-RU" sz="120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4BD48D-5E3E-4EE9-910C-FD72D82FCC89}" type="slidenum">
              <a:rPr lang="en-US" altLang="ru-RU" sz="1200" smtClean="0"/>
              <a:pPr eaLnBrk="1" hangingPunct="1"/>
              <a:t>11</a:t>
            </a:fld>
            <a:endParaRPr lang="en-US" altLang="ru-RU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F958BD-397B-4EC5-9F06-1638E28A8515}" type="slidenum">
              <a:rPr lang="en-US" altLang="ru-RU" sz="1200" smtClean="0"/>
              <a:pPr eaLnBrk="1" hangingPunct="1"/>
              <a:t>12</a:t>
            </a:fld>
            <a:endParaRPr lang="en-US" altLang="ru-RU" sz="12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B2CF83-8808-49BD-A723-7B2B5A1905C9}" type="slidenum">
              <a:rPr lang="en-US" altLang="ru-RU" sz="1200" smtClean="0"/>
              <a:pPr eaLnBrk="1" hangingPunct="1"/>
              <a:t>13</a:t>
            </a:fld>
            <a:endParaRPr lang="en-US" altLang="ru-RU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EBDC7F-5B43-41C7-9B84-3452EDEFE210}" type="slidenum">
              <a:rPr lang="en-US" altLang="ru-RU" sz="1200" smtClean="0"/>
              <a:pPr eaLnBrk="1" hangingPunct="1"/>
              <a:t>2</a:t>
            </a:fld>
            <a:endParaRPr lang="en-US" altLang="ru-RU" sz="120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9FE3D6-7EC3-4532-BD2D-2B79DC347D7A}" type="slidenum">
              <a:rPr lang="en-US" altLang="ru-RU" sz="1200" smtClean="0"/>
              <a:pPr eaLnBrk="1" hangingPunct="1"/>
              <a:t>3</a:t>
            </a:fld>
            <a:endParaRPr lang="en-US" altLang="ru-RU" sz="120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37288C-0BEA-4507-B8F3-B6B6259BF704}" type="slidenum">
              <a:rPr lang="en-US" altLang="ru-RU" sz="1200" smtClean="0"/>
              <a:pPr eaLnBrk="1" hangingPunct="1"/>
              <a:t>4</a:t>
            </a:fld>
            <a:endParaRPr lang="en-US" altLang="ru-RU" sz="120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F5C01B-6A55-4DE0-9EE5-AE70A01E8911}" type="slidenum">
              <a:rPr lang="en-US" altLang="ru-RU" sz="1200" smtClean="0"/>
              <a:pPr eaLnBrk="1" hangingPunct="1"/>
              <a:t>5</a:t>
            </a:fld>
            <a:endParaRPr lang="en-US" altLang="ru-RU" sz="1200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81FC8E-8C08-4A4F-84B5-469B502824A1}" type="slidenum">
              <a:rPr lang="en-US" altLang="ru-RU" sz="1200" smtClean="0"/>
              <a:pPr eaLnBrk="1" hangingPunct="1"/>
              <a:t>6</a:t>
            </a:fld>
            <a:endParaRPr lang="en-US" altLang="ru-RU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E413B8-D877-4A14-9CAD-CDFE6CE595A1}" type="slidenum">
              <a:rPr lang="en-US" altLang="ru-RU" sz="1200" smtClean="0"/>
              <a:pPr eaLnBrk="1" hangingPunct="1"/>
              <a:t>7</a:t>
            </a:fld>
            <a:endParaRPr lang="en-US" altLang="ru-RU" sz="120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F77785-9C5E-4DFB-A7EF-561356E535F6}" type="slidenum">
              <a:rPr lang="en-US" altLang="ru-RU" sz="1200" smtClean="0"/>
              <a:pPr eaLnBrk="1" hangingPunct="1"/>
              <a:t>8</a:t>
            </a:fld>
            <a:endParaRPr lang="en-US" altLang="ru-RU" sz="120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70495E-AE60-4A3A-B474-17909203D87D}" type="slidenum">
              <a:rPr lang="en-US" altLang="ru-RU" sz="1200" smtClean="0"/>
              <a:pPr eaLnBrk="1" hangingPunct="1"/>
              <a:t>9</a:t>
            </a:fld>
            <a:endParaRPr lang="en-US" altLang="ru-RU" sz="120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724400"/>
            <a:ext cx="7772400" cy="704850"/>
          </a:xfrm>
          <a:extLst/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685800"/>
          </a:xfrm>
          <a:extLst/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040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337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1752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1752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2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7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22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858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4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82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36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53081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5067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752600"/>
            <a:ext cx="73152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514600"/>
            <a:ext cx="73152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7.jpeg"/><Relationship Id="rId4" Type="http://schemas.openxmlformats.org/officeDocument/2006/relationships/image" Target="../media/image4.jpe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5350" y="4953000"/>
            <a:ext cx="6800850" cy="685800"/>
          </a:xfrm>
        </p:spPr>
        <p:txBody>
          <a:bodyPr/>
          <a:lstStyle/>
          <a:p>
            <a:pPr algn="ctr" eaLnBrk="1" hangingPunct="1"/>
            <a:endParaRPr lang="en-US" alt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914400" y="2286000"/>
            <a:ext cx="6477000" cy="1828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algn="ctr">
              <a:defRPr/>
            </a:pPr>
            <a:r>
              <a:rPr lang="ru-RU" altLang="ru-RU" sz="4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40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приемов мнемотехники в развитии речи детей с ограниченными возможностями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4572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4543" t="17567" r="6568" b="5294"/>
          <a:stretch/>
        </p:blipFill>
        <p:spPr>
          <a:xfrm>
            <a:off x="2490189" y="845388"/>
            <a:ext cx="5663211" cy="593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6934200" cy="1219200"/>
          </a:xfrm>
        </p:spPr>
        <p:txBody>
          <a:bodyPr/>
          <a:lstStyle/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en-US" alt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71600"/>
            <a:ext cx="6629400" cy="50292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v"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Расширяется не только словарный запас, но и знания об окружающем мире.</a:t>
            </a:r>
          </a:p>
          <a:p>
            <a:pPr algn="just" eaLnBrk="1" hangingPunct="1">
              <a:buFont typeface="Wingdings" pitchFamily="2" charset="2"/>
              <a:buChar char="v"/>
            </a:pPr>
            <a:endParaRPr lang="ru-RU" alt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v"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Появляется желание пересказывать – ребенок понимает, что это совсем не трудно.</a:t>
            </a:r>
          </a:p>
          <a:p>
            <a:pPr algn="just" eaLnBrk="1" hangingPunct="1">
              <a:buFont typeface="Wingdings" pitchFamily="2" charset="2"/>
              <a:buChar char="v"/>
            </a:pPr>
            <a:endParaRPr lang="ru-RU" alt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v"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Заучивание стихов превращается в игру, которая очень нравится детям.</a:t>
            </a:r>
            <a:endParaRPr lang="en-US" alt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1219200"/>
          </a:xfrm>
        </p:spPr>
        <p:txBody>
          <a:bodyPr/>
          <a:lstStyle/>
          <a:p>
            <a:pPr algn="ctr" eaLnBrk="1" hangingPunct="1"/>
            <a:r>
              <a:rPr lang="ru-RU" alt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педагогам</a:t>
            </a:r>
            <a:endParaRPr lang="en-US" altLang="ru-RU" sz="32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6858000" cy="441960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договориться о символике: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или предметная картинка;</a:t>
            </a:r>
          </a:p>
          <a:p>
            <a:pPr eaLnBrk="1" hangingPunct="1">
              <a:lnSpc>
                <a:spcPct val="200000"/>
              </a:lnSpc>
              <a:buFontTx/>
              <a:buChar char="-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эмоций:    </a:t>
            </a: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   ?    …</a:t>
            </a:r>
          </a:p>
          <a:p>
            <a:pPr eaLnBrk="1" hangingPunct="1">
              <a:lnSpc>
                <a:spcPct val="200000"/>
              </a:lnSpc>
              <a:buFontTx/>
              <a:buChar char="-"/>
              <a:defRPr/>
            </a:pP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обозначение звуков буквами</a:t>
            </a:r>
          </a:p>
          <a:p>
            <a:pPr marL="0" indent="0" eaLnBrk="1" hangingPunct="1">
              <a:lnSpc>
                <a:spcPct val="200000"/>
              </a:lnSpc>
              <a:buFontTx/>
              <a:buNone/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6781800" cy="44196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«Учите ребенка каким-нибудь неизвестным ему пяти словам- он будет долго и напрасно мучиться, но свяжите двадцать таких слов с картинками, и он усвоит их на лету».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Д. Ушинский </a:t>
            </a:r>
            <a:endParaRPr lang="ru-RU" alt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6934200" cy="838200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профессиональной компетенции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педагогов в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развитии речи детей дошкольного возраста с ограниченными возможностями.   </a:t>
            </a:r>
            <a:r>
              <a:rPr lang="ru-RU" alt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ююююююююююююююююююююююююююю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6858000" cy="518160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педагогов с методом мнемотехники, как способом развития речи, памяти и мышления дошкольников, обеспечивающего эффективное запоминание, сохранение и воспроизведение информации;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понятие мнемотехники, познакомить с особенностями, принципами технологии, этапами работы;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плодотворного общения участников мастер – класса с целью развития творческого мышления, воображения педагогов.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en-US" alt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762000"/>
            <a:ext cx="7010400" cy="5181600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методов и приемов, обеспечивающих эффективное запоминание, сохранение и воспроизведение информации.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alt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endParaRPr lang="ru-RU" alt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«от простого к сложному»</a:t>
            </a:r>
            <a:endParaRPr lang="en-US" alt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152400"/>
            <a:ext cx="6934200" cy="990600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Мнемоническое запоминание состоит из </a:t>
            </a:r>
            <a:r>
              <a:rPr lang="ru-RU" alt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 этапов</a:t>
            </a:r>
            <a:endParaRPr lang="en-US" alt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524000"/>
            <a:ext cx="7010400" cy="49530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Кодирование в образы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на каждое слово или словосочетание придумывается картинка (нужно научить детей использовать картинки в качестве опоры для запоминания отдельных слов путем соотнесения каждого слова с рисунком, наиболее подходящим по смыслу);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Запоминание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(соединение двух образов, весь текст зарисовывается схематично);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Пересказ информации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опорой на символы (провести словарную работу по художественному произведению, о его смысле);</a:t>
            </a:r>
          </a:p>
          <a:p>
            <a:pPr marL="0" indent="0" algn="just" eaLnBrk="1" hangingPunct="1">
              <a:lnSpc>
                <a:spcPct val="15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Воспроизведение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мнемосхемы.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US" alt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620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мнемоквадраты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42947" r="17143" b="3214"/>
          <a:stretch>
            <a:fillRect/>
          </a:stretch>
        </p:blipFill>
        <p:spPr bwMode="auto">
          <a:xfrm>
            <a:off x="3276600" y="1100138"/>
            <a:ext cx="2362200" cy="2252662"/>
          </a:xfrm>
          <a:prstGeom prst="rect">
            <a:avLst/>
          </a:prstGeom>
          <a:noFill/>
          <a:ln w="38100" cap="sq">
            <a:solidFill>
              <a:srgbClr val="FFFF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9650" t="29524" r="17545" b="2055"/>
          <a:stretch>
            <a:fillRect/>
          </a:stretch>
        </p:blipFill>
        <p:spPr bwMode="auto">
          <a:xfrm>
            <a:off x="2362200" y="3352800"/>
            <a:ext cx="2324100" cy="2641600"/>
          </a:xfrm>
          <a:prstGeom prst="rect">
            <a:avLst/>
          </a:prstGeom>
          <a:noFill/>
          <a:ln w="38100" cap="sq">
            <a:solidFill>
              <a:srgbClr val="00B0F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l="-542" t="34959" r="16406" b="4295"/>
          <a:stretch>
            <a:fillRect/>
          </a:stretch>
        </p:blipFill>
        <p:spPr bwMode="auto">
          <a:xfrm>
            <a:off x="6134100" y="1222375"/>
            <a:ext cx="2247900" cy="2517775"/>
          </a:xfrm>
          <a:prstGeom prst="rect">
            <a:avLst/>
          </a:prstGeom>
          <a:noFill/>
          <a:ln w="38100" cap="sq">
            <a:solidFill>
              <a:schemeClr val="bg2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rcRect t="29768"/>
          <a:stretch>
            <a:fillRect/>
          </a:stretch>
        </p:blipFill>
        <p:spPr bwMode="auto">
          <a:xfrm>
            <a:off x="4953000" y="3394075"/>
            <a:ext cx="2755900" cy="2581275"/>
          </a:xfrm>
          <a:prstGeom prst="rect">
            <a:avLst/>
          </a:prstGeom>
          <a:noFill/>
          <a:ln w="38100" cap="sq">
            <a:solidFill>
              <a:srgbClr val="008A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620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мнемодорожки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t="42642" r="4464" b="24582"/>
          <a:stretch/>
        </p:blipFill>
        <p:spPr>
          <a:xfrm>
            <a:off x="1905000" y="2333625"/>
            <a:ext cx="7134225" cy="1866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7620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667" t="2779" r="-185" b="-1804"/>
          <a:stretch/>
        </p:blipFill>
        <p:spPr>
          <a:xfrm rot="16200000">
            <a:off x="2919413" y="52388"/>
            <a:ext cx="5067300" cy="6791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4572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0689" b="4302"/>
          <a:stretch/>
        </p:blipFill>
        <p:spPr>
          <a:xfrm rot="10800000">
            <a:off x="2438400" y="732587"/>
            <a:ext cx="5562601" cy="5720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34200" cy="4572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en-US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9034" t="5416" r="13300" b="3195"/>
          <a:stretch/>
        </p:blipFill>
        <p:spPr>
          <a:xfrm>
            <a:off x="2209800" y="838200"/>
            <a:ext cx="6705600" cy="5767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powerpoint-template-24 1">
      <a:dk1>
        <a:srgbClr val="4D4D4D"/>
      </a:dk1>
      <a:lt1>
        <a:srgbClr val="FFFFFF"/>
      </a:lt1>
      <a:dk2>
        <a:srgbClr val="4D4D4D"/>
      </a:dk2>
      <a:lt2>
        <a:srgbClr val="CC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35AEE3"/>
        </a:accent1>
        <a:accent2>
          <a:srgbClr val="FCB13C"/>
        </a:accent2>
        <a:accent3>
          <a:srgbClr val="FFFFFF"/>
        </a:accent3>
        <a:accent4>
          <a:srgbClr val="404040"/>
        </a:accent4>
        <a:accent5>
          <a:srgbClr val="AED3EF"/>
        </a:accent5>
        <a:accent6>
          <a:srgbClr val="E4A035"/>
        </a:accent6>
        <a:hlink>
          <a:srgbClr val="F15F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2994CC"/>
        </a:accent1>
        <a:accent2>
          <a:srgbClr val="2E9FD7"/>
        </a:accent2>
        <a:accent3>
          <a:srgbClr val="FFFFFF"/>
        </a:accent3>
        <a:accent4>
          <a:srgbClr val="404040"/>
        </a:accent4>
        <a:accent5>
          <a:srgbClr val="ACC8E2"/>
        </a:accent5>
        <a:accent6>
          <a:srgbClr val="2990C3"/>
        </a:accent6>
        <a:hlink>
          <a:srgbClr val="35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F15F23"/>
        </a:lt2>
        <a:accent1>
          <a:srgbClr val="F47D2B"/>
        </a:accent1>
        <a:accent2>
          <a:srgbClr val="F69230"/>
        </a:accent2>
        <a:accent3>
          <a:srgbClr val="FFFFFF"/>
        </a:accent3>
        <a:accent4>
          <a:srgbClr val="404040"/>
        </a:accent4>
        <a:accent5>
          <a:srgbClr val="F8BFAC"/>
        </a:accent5>
        <a:accent6>
          <a:srgbClr val="DF842A"/>
        </a:accent6>
        <a:hlink>
          <a:srgbClr val="FCB13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295</Words>
  <Application>Microsoft Office PowerPoint</Application>
  <PresentationFormat>Экран (4:3)</PresentationFormat>
  <Paragraphs>51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powerpoint-template-24</vt:lpstr>
      <vt:lpstr>Презентация PowerPoint</vt:lpstr>
      <vt:lpstr> Цель: повышение профессиональной компетенции педагогов в развитии речи детей дошкольного возраста с ограниченными возможностями.   ююююююююююююююююююююююююююю </vt:lpstr>
      <vt:lpstr>Презентация PowerPoint</vt:lpstr>
      <vt:lpstr>Мнемоническое запоминание состоит из  4  этапов</vt:lpstr>
      <vt:lpstr>мнемоквадраты</vt:lpstr>
      <vt:lpstr>мнемодорожки</vt:lpstr>
      <vt:lpstr>мнемотаблицы</vt:lpstr>
      <vt:lpstr>мнемотаблицы</vt:lpstr>
      <vt:lpstr>мнемотаблицы</vt:lpstr>
      <vt:lpstr>мнемотаблицы</vt:lpstr>
      <vt:lpstr>Результат</vt:lpstr>
      <vt:lpstr>Рекомендации педагогам</vt:lpstr>
      <vt:lpstr>Презентация PowerPoint</vt:lpstr>
    </vt:vector>
  </TitlesOfParts>
  <Company>Templates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SmileTemplates.com</dc:creator>
  <cp:lastModifiedBy>Владислав</cp:lastModifiedBy>
  <cp:revision>45</cp:revision>
  <dcterms:created xsi:type="dcterms:W3CDTF">2007-04-02T02:11:51Z</dcterms:created>
  <dcterms:modified xsi:type="dcterms:W3CDTF">2020-01-08T22:56:53Z</dcterms:modified>
</cp:coreProperties>
</file>