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89" r:id="rId2"/>
    <p:sldId id="548" r:id="rId3"/>
    <p:sldId id="584" r:id="rId4"/>
    <p:sldId id="573" r:id="rId5"/>
    <p:sldId id="572" r:id="rId6"/>
    <p:sldId id="578" r:id="rId7"/>
    <p:sldId id="577" r:id="rId8"/>
    <p:sldId id="579" r:id="rId9"/>
    <p:sldId id="580" r:id="rId10"/>
    <p:sldId id="581" r:id="rId11"/>
    <p:sldId id="582" r:id="rId12"/>
    <p:sldId id="585" r:id="rId13"/>
    <p:sldId id="586" r:id="rId14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91D5AFC2-5AA4-4418-9751-F1D8C9383E46}">
          <p14:sldIdLst>
            <p14:sldId id="489"/>
            <p14:sldId id="549"/>
            <p14:sldId id="548"/>
            <p14:sldId id="584"/>
            <p14:sldId id="572"/>
            <p14:sldId id="573"/>
            <p14:sldId id="578"/>
            <p14:sldId id="577"/>
            <p14:sldId id="579"/>
            <p14:sldId id="580"/>
            <p14:sldId id="581"/>
            <p14:sldId id="58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meneva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99B8B"/>
    <a:srgbClr val="D4502C"/>
    <a:srgbClr val="DCEB1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5" autoAdjust="0"/>
    <p:restoredTop sz="87983" autoAdjust="0"/>
  </p:normalViewPr>
  <p:slideViewPr>
    <p:cSldViewPr>
      <p:cViewPr varScale="1">
        <p:scale>
          <a:sx n="102" d="100"/>
          <a:sy n="102" d="100"/>
        </p:scale>
        <p:origin x="-19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9C529-9D4D-4090-9874-5B3A2FBDC4A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E8316-60A5-469A-BEBA-FDD4CA277FA4}">
      <dgm:prSet custT="1"/>
      <dgm:spPr/>
      <dgm:t>
        <a:bodyPr/>
        <a:lstStyle/>
        <a:p>
          <a:pPr rtl="0"/>
          <a:r>
            <a:rPr lang="ru-RU" sz="1800" dirty="0" smtClean="0"/>
            <a:t>постановление администрации города Перми от 29.04.2011 № 191 «Об организации оздоровления, отдыха и занятости детей города Перми»</a:t>
          </a:r>
          <a:endParaRPr lang="ru-RU" sz="1800" b="0" dirty="0"/>
        </a:p>
      </dgm:t>
    </dgm:pt>
    <dgm:pt modelId="{7BC6A883-2E80-4699-A03E-3194C4223669}" type="parTrans" cxnId="{1E59E7AA-0CF5-4F42-822B-D3BC755470E8}">
      <dgm:prSet/>
      <dgm:spPr/>
      <dgm:t>
        <a:bodyPr/>
        <a:lstStyle/>
        <a:p>
          <a:endParaRPr lang="ru-RU"/>
        </a:p>
      </dgm:t>
    </dgm:pt>
    <dgm:pt modelId="{CFE9B861-6DBD-4F9C-8BDA-158F3307486D}" type="sibTrans" cxnId="{1E59E7AA-0CF5-4F42-822B-D3BC755470E8}">
      <dgm:prSet/>
      <dgm:spPr/>
      <dgm:t>
        <a:bodyPr/>
        <a:lstStyle/>
        <a:p>
          <a:endParaRPr lang="ru-RU"/>
        </a:p>
      </dgm:t>
    </dgm:pt>
    <dgm:pt modelId="{86172E84-C516-43AB-9480-BB5D262F7730}">
      <dgm:prSet custT="1"/>
      <dgm:spPr/>
      <dgm:t>
        <a:bodyPr/>
        <a:lstStyle/>
        <a:p>
          <a:pPr rtl="0"/>
          <a:r>
            <a:rPr lang="ru-RU" sz="1800" dirty="0" smtClean="0"/>
            <a:t>постановление администрации г. Перми от 19.10.2017 N 872 "Об утверждении Методики расчета нормативных затрат на оказание муниципальной услуги "Организация отдыха детей и молодежи" в каникулярное время с дневным пребыванием"</a:t>
          </a:r>
          <a:endParaRPr lang="ru-RU" sz="1800" dirty="0"/>
        </a:p>
      </dgm:t>
    </dgm:pt>
    <dgm:pt modelId="{C5FFCE53-C137-4C76-83A8-CF59555B7249}" type="parTrans" cxnId="{4AFE4D98-5AB8-411A-8FD6-4CF13675BE43}">
      <dgm:prSet/>
      <dgm:spPr/>
      <dgm:t>
        <a:bodyPr/>
        <a:lstStyle/>
        <a:p>
          <a:endParaRPr lang="ru-RU"/>
        </a:p>
      </dgm:t>
    </dgm:pt>
    <dgm:pt modelId="{5EE17E38-0EC0-4B8E-9EE2-714F598CC6A3}" type="sibTrans" cxnId="{4AFE4D98-5AB8-411A-8FD6-4CF13675BE43}">
      <dgm:prSet/>
      <dgm:spPr/>
      <dgm:t>
        <a:bodyPr/>
        <a:lstStyle/>
        <a:p>
          <a:endParaRPr lang="ru-RU"/>
        </a:p>
      </dgm:t>
    </dgm:pt>
    <dgm:pt modelId="{82B62043-BB52-48C4-82E6-67EF011D7FA2}">
      <dgm:prSet custT="1"/>
      <dgm:spPr/>
      <dgm:t>
        <a:bodyPr/>
        <a:lstStyle/>
        <a:p>
          <a:r>
            <a:rPr lang="ru-RU" sz="1800" dirty="0" smtClean="0"/>
            <a:t>постановление администрации города Перми от 20.10.2017 N 923 "Об утверждении размера нормативных затрат на оказание муниципальной услуги "Организация отдыха детей и молодежи" в каникулярное время с дневным пребыванием на 2021 год и плановый период 2022-2023 годов, значений натуральных норм, необходимых для определения базовых нормативов затрат на оказание муниципальной услуги "Организация отдыха детей и молодежи" в каникулярное время с дневным пребыванием"</a:t>
          </a:r>
          <a:endParaRPr lang="ru-RU" sz="1800" dirty="0"/>
        </a:p>
      </dgm:t>
    </dgm:pt>
    <dgm:pt modelId="{5A4A6F16-37B6-427B-81BF-E68447F46D4A}" type="parTrans" cxnId="{18F11FA6-8108-4874-BE89-07E95F209480}">
      <dgm:prSet/>
      <dgm:spPr/>
      <dgm:t>
        <a:bodyPr/>
        <a:lstStyle/>
        <a:p>
          <a:endParaRPr lang="ru-RU"/>
        </a:p>
      </dgm:t>
    </dgm:pt>
    <dgm:pt modelId="{F4D89125-A42F-4396-B201-9EC18457CE23}" type="sibTrans" cxnId="{18F11FA6-8108-4874-BE89-07E95F209480}">
      <dgm:prSet/>
      <dgm:spPr/>
      <dgm:t>
        <a:bodyPr/>
        <a:lstStyle/>
        <a:p>
          <a:endParaRPr lang="ru-RU"/>
        </a:p>
      </dgm:t>
    </dgm:pt>
    <dgm:pt modelId="{CEC98446-322E-4B9E-966E-427F4618D59B}" type="pres">
      <dgm:prSet presAssocID="{C779C529-9D4D-4090-9874-5B3A2FBDC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083E3A-F6E7-4D75-9465-7DB02AA356BC}" type="pres">
      <dgm:prSet presAssocID="{34CE8316-60A5-469A-BEBA-FDD4CA277FA4}" presName="parentText" presStyleLbl="node1" presStyleIdx="0" presStyleCnt="3" custScaleY="3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45E8C-36AE-4244-98D3-76287EF8F62B}" type="pres">
      <dgm:prSet presAssocID="{CFE9B861-6DBD-4F9C-8BDA-158F3307486D}" presName="spacer" presStyleCnt="0"/>
      <dgm:spPr/>
    </dgm:pt>
    <dgm:pt modelId="{024C5865-C13B-4849-A83A-6AC84E7C4A36}" type="pres">
      <dgm:prSet presAssocID="{86172E84-C516-43AB-9480-BB5D262F7730}" presName="parentText" presStyleLbl="node1" presStyleIdx="1" presStyleCnt="3" custScaleY="62956" custLinFactY="100000" custLinFactNeighborX="0" custLinFactNeighborY="1585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2CB95-D76A-4868-AD0B-A75C0BEA345F}" type="pres">
      <dgm:prSet presAssocID="{5EE17E38-0EC0-4B8E-9EE2-714F598CC6A3}" presName="spacer" presStyleCnt="0"/>
      <dgm:spPr/>
    </dgm:pt>
    <dgm:pt modelId="{A4937FE1-090E-4726-8B80-DF090D40022F}" type="pres">
      <dgm:prSet presAssocID="{82B62043-BB52-48C4-82E6-67EF011D7FA2}" presName="parentText" presStyleLbl="node1" presStyleIdx="2" presStyleCnt="3" custLinFactY="-60658" custLinFactNeighborX="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95F180-C06D-4048-BF26-8E235B39C35E}" type="presOf" srcId="{86172E84-C516-43AB-9480-BB5D262F7730}" destId="{024C5865-C13B-4849-A83A-6AC84E7C4A36}" srcOrd="0" destOrd="0" presId="urn:microsoft.com/office/officeart/2005/8/layout/vList2"/>
    <dgm:cxn modelId="{87BAAA88-7EED-41B2-90CA-56012D1E10A1}" type="presOf" srcId="{C779C529-9D4D-4090-9874-5B3A2FBDC4A5}" destId="{CEC98446-322E-4B9E-966E-427F4618D59B}" srcOrd="0" destOrd="0" presId="urn:microsoft.com/office/officeart/2005/8/layout/vList2"/>
    <dgm:cxn modelId="{1E59E7AA-0CF5-4F42-822B-D3BC755470E8}" srcId="{C779C529-9D4D-4090-9874-5B3A2FBDC4A5}" destId="{34CE8316-60A5-469A-BEBA-FDD4CA277FA4}" srcOrd="0" destOrd="0" parTransId="{7BC6A883-2E80-4699-A03E-3194C4223669}" sibTransId="{CFE9B861-6DBD-4F9C-8BDA-158F3307486D}"/>
    <dgm:cxn modelId="{21B31490-7F7B-43EA-8A98-FF2653AB1217}" type="presOf" srcId="{34CE8316-60A5-469A-BEBA-FDD4CA277FA4}" destId="{62083E3A-F6E7-4D75-9465-7DB02AA356BC}" srcOrd="0" destOrd="0" presId="urn:microsoft.com/office/officeart/2005/8/layout/vList2"/>
    <dgm:cxn modelId="{18F11FA6-8108-4874-BE89-07E95F209480}" srcId="{C779C529-9D4D-4090-9874-5B3A2FBDC4A5}" destId="{82B62043-BB52-48C4-82E6-67EF011D7FA2}" srcOrd="2" destOrd="0" parTransId="{5A4A6F16-37B6-427B-81BF-E68447F46D4A}" sibTransId="{F4D89125-A42F-4396-B201-9EC18457CE23}"/>
    <dgm:cxn modelId="{C85C1DEC-A5C0-4E57-A12B-DE3BF8F89B6B}" type="presOf" srcId="{82B62043-BB52-48C4-82E6-67EF011D7FA2}" destId="{A4937FE1-090E-4726-8B80-DF090D40022F}" srcOrd="0" destOrd="0" presId="urn:microsoft.com/office/officeart/2005/8/layout/vList2"/>
    <dgm:cxn modelId="{4AFE4D98-5AB8-411A-8FD6-4CF13675BE43}" srcId="{C779C529-9D4D-4090-9874-5B3A2FBDC4A5}" destId="{86172E84-C516-43AB-9480-BB5D262F7730}" srcOrd="1" destOrd="0" parTransId="{C5FFCE53-C137-4C76-83A8-CF59555B7249}" sibTransId="{5EE17E38-0EC0-4B8E-9EE2-714F598CC6A3}"/>
    <dgm:cxn modelId="{2EF1EC1C-641A-4926-8BE2-9296787BA3D8}" type="presParOf" srcId="{CEC98446-322E-4B9E-966E-427F4618D59B}" destId="{62083E3A-F6E7-4D75-9465-7DB02AA356BC}" srcOrd="0" destOrd="0" presId="urn:microsoft.com/office/officeart/2005/8/layout/vList2"/>
    <dgm:cxn modelId="{88D20B50-4824-47C6-B520-0F79026211EE}" type="presParOf" srcId="{CEC98446-322E-4B9E-966E-427F4618D59B}" destId="{5BC45E8C-36AE-4244-98D3-76287EF8F62B}" srcOrd="1" destOrd="0" presId="urn:microsoft.com/office/officeart/2005/8/layout/vList2"/>
    <dgm:cxn modelId="{0536739F-BF89-4B00-BB62-F044E2CD708C}" type="presParOf" srcId="{CEC98446-322E-4B9E-966E-427F4618D59B}" destId="{024C5865-C13B-4849-A83A-6AC84E7C4A36}" srcOrd="2" destOrd="0" presId="urn:microsoft.com/office/officeart/2005/8/layout/vList2"/>
    <dgm:cxn modelId="{07968C7C-9E83-4503-B4F1-A29F495F8360}" type="presParOf" srcId="{CEC98446-322E-4B9E-966E-427F4618D59B}" destId="{5F32CB95-D76A-4868-AD0B-A75C0BEA345F}" srcOrd="3" destOrd="0" presId="urn:microsoft.com/office/officeart/2005/8/layout/vList2"/>
    <dgm:cxn modelId="{834230DF-9BE0-498C-A8C8-4F2A37205F4B}" type="presParOf" srcId="{CEC98446-322E-4B9E-966E-427F4618D59B}" destId="{A4937FE1-090E-4726-8B80-DF090D40022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083E3A-F6E7-4D75-9465-7DB02AA356BC}">
      <dsp:nvSpPr>
        <dsp:cNvPr id="0" name=""/>
        <dsp:cNvSpPr/>
      </dsp:nvSpPr>
      <dsp:spPr>
        <a:xfrm>
          <a:off x="0" y="588488"/>
          <a:ext cx="8462714" cy="7736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постановление администрации города Перми от 29.04.2011 № 191 «Об организации оздоровления, отдыха и занятости детей города Перми»</a:t>
          </a:r>
          <a:endParaRPr lang="ru-RU" sz="1800" b="0" kern="1200" dirty="0"/>
        </a:p>
      </dsp:txBody>
      <dsp:txXfrm>
        <a:off x="0" y="588488"/>
        <a:ext cx="8462714" cy="773634"/>
      </dsp:txXfrm>
    </dsp:sp>
    <dsp:sp modelId="{024C5865-C13B-4849-A83A-6AC84E7C4A36}">
      <dsp:nvSpPr>
        <dsp:cNvPr id="0" name=""/>
        <dsp:cNvSpPr/>
      </dsp:nvSpPr>
      <dsp:spPr>
        <a:xfrm>
          <a:off x="0" y="3846343"/>
          <a:ext cx="8462714" cy="1263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постановление администрации г. Перми от 19.10.2017 N 872 "Об утверждении Методики расчета нормативных затрат на оказание муниципальной услуги "Организация отдыха детей и молодежи" в каникулярное время с дневным пребыванием"</a:t>
          </a:r>
          <a:endParaRPr lang="ru-RU" sz="1800" kern="1200" dirty="0"/>
        </a:p>
      </dsp:txBody>
      <dsp:txXfrm>
        <a:off x="0" y="3846343"/>
        <a:ext cx="8462714" cy="1263980"/>
      </dsp:txXfrm>
    </dsp:sp>
    <dsp:sp modelId="{A4937FE1-090E-4726-8B80-DF090D40022F}">
      <dsp:nvSpPr>
        <dsp:cNvPr id="0" name=""/>
        <dsp:cNvSpPr/>
      </dsp:nvSpPr>
      <dsp:spPr>
        <a:xfrm>
          <a:off x="0" y="1592580"/>
          <a:ext cx="8462714" cy="2007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постановление администрации города Перми от 20.10.2017 N 923 "Об утверждении размера нормативных затрат на оказание муниципальной услуги "Организация отдыха детей и молодежи" в каникулярное время с дневным пребыванием на 2021 год и плановый период 2022-2023 годов, значений натуральных норм, необходимых для определения базовых нормативов затрат на оказание муниципальной услуги "Организация отдыха детей и молодежи" в каникулярное время с дневным пребыванием"</a:t>
          </a:r>
          <a:endParaRPr lang="ru-RU" sz="1800" kern="1200" dirty="0"/>
        </a:p>
      </dsp:txBody>
      <dsp:txXfrm>
        <a:off x="0" y="1592580"/>
        <a:ext cx="8462714" cy="2007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CC8587-0351-4973-BD49-95FCB708803D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80D20E-35E0-40AE-82A9-98C6036CF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7668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4A8E8F-70A1-4D51-A4BC-12691DC8F333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F28146-C11B-481B-8213-CB07AAE33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784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F28146-C11B-481B-8213-CB07AAE33AC0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9506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F28146-C11B-481B-8213-CB07AAE33AC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210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F28146-C11B-481B-8213-CB07AAE33AC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210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F28146-C11B-481B-8213-CB07AAE33AC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210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0"/>
            <a:ext cx="3071813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500438"/>
            <a:ext cx="7000924" cy="14287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214950"/>
            <a:ext cx="4286280" cy="1500198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0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57356" y="1214422"/>
            <a:ext cx="7000924" cy="5429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AC66BAD2-0CB5-4B0D-BD25-15D9297F514D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B1CDD4B7-C0EC-4568-A128-1AA816A04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CB09E29-E1FF-4D3A-9D11-B91BD37E3C26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ED56BD74-8F9B-4C6F-807A-9A053B9F99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214422"/>
            <a:ext cx="7000924" cy="5429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0AA71663-A854-464B-84F4-635205AC3B28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498DD05-0824-4BE8-86CD-0CD307D5D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0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1D79A539-4ECB-404B-B3C7-618C6AAC250A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4063DB83-F97F-41BF-9661-B5B3CB6F3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2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34C15158-6A6B-422C-8E4A-1721140E8294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EA782539-1AFD-4FB4-B851-6C67F0949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9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DC981BBB-8392-435C-BD7E-5DA85340ECBE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F5C1678E-7A9D-46C8-B347-8F1B824AA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F99DD78-76C3-46ED-B992-57FF6FE28F26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B30E8341-20AB-4F5F-AE78-13048D8C6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2214578" cy="10906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85728"/>
            <a:ext cx="5111750" cy="5840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1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92311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285728"/>
            <a:ext cx="6923116" cy="4441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92311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357313" y="214313"/>
            <a:ext cx="75009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143000" y="1214438"/>
            <a:ext cx="771525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206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reestrleto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21918" y="2924944"/>
            <a:ext cx="7822082" cy="393305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«Организация оздоровления, отдыха и занятости детей города Перми в 2021 году»</a:t>
            </a:r>
            <a:br>
              <a:rPr lang="ru-RU" sz="28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27104629"/>
              </p:ext>
            </p:extLst>
          </p:nvPr>
        </p:nvGraphicFramePr>
        <p:xfrm>
          <a:off x="251520" y="1318491"/>
          <a:ext cx="8712968" cy="5062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314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7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51399">
                <a:tc rowSpan="7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5. Организация трудоустройства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организация круглого стола с представителями ЦЗН по вопросам трудоустройства несовершеннолетних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/>
                        <a:t>до 15.03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1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  <a:tabLst>
                          <a:tab pos="2817495" algn="l"/>
                          <a:tab pos="2998470" algn="l"/>
                        </a:tabLst>
                      </a:pPr>
                      <a:r>
                        <a:rPr lang="ru-RU" sz="1600" dirty="0"/>
                        <a:t>- формирование индивидуальных планов трудовой занятости для ОУ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01.04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/>
                        <a:t>ДО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1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мониторинг организации трудовой занятости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в течение лета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/>
                        <a:t>ДО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2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формирование и направление пакета документов в ОУ по трудоустройству несовершеннолетних через ЦЗН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15.05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ОУ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1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информирование родителей о возможностях трудовой занятости для несовершеннолетних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15.04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/>
                        <a:t>ОУ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52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рабочие встречи с представителями предприятий об условиях организации трудовой занятости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01.05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02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организация фестиваля профессиональных возможностей в рамках деятельности межведомственного координационного совета по профессиональной ориентации школьников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01.05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ДО, ДСП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69089737"/>
              </p:ext>
            </p:extLst>
          </p:nvPr>
        </p:nvGraphicFramePr>
        <p:xfrm>
          <a:off x="251520" y="1340766"/>
          <a:ext cx="8607424" cy="528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5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68368">
                <a:tc rowSpan="8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6. Безопасность отдыха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межведомственная приемка ЗДОЛ и СОЛ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01.06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ДО, ДСП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формирование реестра выездов организованных групп детей за пределы города Перми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01.06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ДО, ДСП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контроль включения в реестр организаций всех ОУ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РОО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контроль наличия в ОУ паспортов безопасности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РОО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/>
                        <a:t>- контроль направления уведомлений ОУ в Роспотребнадзор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01.03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РОО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/>
                        <a:t>- контроль наличия в ОУ заключений Роспотребнадзора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РОО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/>
                        <a:t>- контроль наличия в ОУ «тревожной кнопки» Стрелец-Мониторинг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2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/>
                        <a:t>- плановые и внеплановые проверки организации ЛДО и РВО 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В течение лета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462744" cy="4150814"/>
          </a:xfrm>
        </p:spPr>
        <p:txBody>
          <a:bodyPr/>
          <a:lstStyle/>
          <a:p>
            <a:pPr indent="0" algn="ctr">
              <a:buNone/>
            </a:pPr>
            <a:r>
              <a:rPr lang="ru-RU" sz="24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Образовательным учреждениям обеспечить подачу заявок в Управление Роспотребнадзора по Пермскому краю для получения санитарно-эпидемиологического заключения до </a:t>
            </a:r>
            <a:r>
              <a:rPr lang="ru-RU" sz="24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10.03.2021</a:t>
            </a:r>
            <a:r>
              <a:rPr lang="ru-RU" sz="24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620688"/>
            <a:ext cx="73448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ru-RU" sz="4400" b="1" dirty="0" err="1" smtClean="0">
                <a:solidFill>
                  <a:srgbClr val="003300"/>
                </a:solidFill>
                <a:latin typeface="Arial" pitchFamily="34" charset="0"/>
                <a:ea typeface="+mj-ea"/>
                <a:cs typeface="Arial" pitchFamily="34" charset="0"/>
              </a:rPr>
              <a:t>Роспотребнадзор</a:t>
            </a:r>
            <a:endParaRPr lang="ru-RU" sz="4400" b="1" dirty="0">
              <a:solidFill>
                <a:srgbClr val="0033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1412776"/>
            <a:ext cx="8606760" cy="5256584"/>
          </a:xfrm>
        </p:spPr>
        <p:txBody>
          <a:bodyPr/>
          <a:lstStyle/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! ОУ обеспечить включение в реестр организаций отдыха детей и их оздоровления Пермского края до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05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.04.2021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marL="685800">
              <a:lnSpc>
                <a:spcPts val="2000"/>
              </a:lnSpc>
              <a:spcBef>
                <a:spcPts val="0"/>
              </a:spcBef>
              <a:buAutoNum type="arabicParenR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Организация включается в реестр 1 раз;</a:t>
            </a:r>
          </a:p>
          <a:p>
            <a:pPr marL="685800">
              <a:lnSpc>
                <a:spcPts val="2000"/>
              </a:lnSpc>
              <a:spcBef>
                <a:spcPts val="0"/>
              </a:spcBef>
              <a:buAutoNum type="arabicParenR"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2) Для включения необходимо предоставить в Министерства социального развития на почту 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reestrleto@yandex.ru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с обязательным указанием в теме письма наименования МОУ, следующие документы (пункты 2.3 - 2.5 приказа):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заявление;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санитарно-эпидемиологическое заключение;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Устав организации (заверен нотариально!);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свидетельства о праве собственности на земельный участок и здание;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копия титульного листа паспорта безопасности.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Все копии документов должны быть заверены подписью и печатью руководителя учреждения.</a:t>
            </a: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Если сведения об ОУ, внесенные в реестр, изменились (смена руководителя, наименования и прочее), то в течении 10 дней организация обязана направить уведомление на бланке ОУ в формате многостраничного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PDF-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файла (пункт 2.9 приказа) в адрес Министерства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16823" cy="864096"/>
          </a:xfrm>
        </p:spPr>
        <p:txBody>
          <a:bodyPr/>
          <a:lstStyle/>
          <a:p>
            <a:r>
              <a:rPr lang="ru-RU" sz="20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Реестр организаций отдыха детей </a:t>
            </a:r>
            <a:br>
              <a:rPr lang="ru-RU" sz="20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и их оздоровления Пермского края (приказ Министерства социального развития </a:t>
            </a:r>
            <a:br>
              <a:rPr lang="ru-RU" sz="20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№ СЭД -33-01-03-913 от 14 апреля 2020 г.)</a:t>
            </a:r>
            <a:endParaRPr lang="ru-RU" sz="20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1"/>
            <a:ext cx="7500937" cy="908720"/>
          </a:xfrm>
        </p:spPr>
        <p:txBody>
          <a:bodyPr/>
          <a:lstStyle/>
          <a:p>
            <a:r>
              <a:rPr lang="ru-RU" sz="32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летнюю кампанию 2021 года</a:t>
            </a:r>
            <a:endParaRPr lang="ru-RU" sz="32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06760" cy="5446958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Оздоровить: </a:t>
            </a:r>
          </a:p>
          <a:p>
            <a:pPr marL="857250" lvl="1" indent="-457200">
              <a:buNone/>
            </a:pP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детей «группы риска» - не менее 75%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с 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  - 20 %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детей в возрасте 11-17 лет – 40 %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каждом районе ЛДО/РВО  работают  в течение всего лета</a:t>
            </a:r>
          </a:p>
          <a:p>
            <a:pPr marL="400050" lvl="1" indent="0">
              <a:buNone/>
            </a:pPr>
            <a:endParaRPr lang="ru-RU" sz="2000" dirty="0" smtClean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Ведение персонифицированного учета детей «группы риска» </a:t>
            </a:r>
            <a:b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каждому месяцу в отдельности)</a:t>
            </a:r>
          </a:p>
          <a:p>
            <a:pPr marL="400050" lvl="1" indent="0">
              <a:buNone/>
            </a:pPr>
            <a:endParaRPr lang="ru-RU" sz="2000" dirty="0" smtClean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трудовой занятости</a:t>
            </a:r>
            <a:endParaRPr lang="ru-RU" sz="2200" dirty="0" smtClean="0"/>
          </a:p>
          <a:p>
            <a:pPr>
              <a:buFontTx/>
              <a:buChar char="-"/>
            </a:pP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12829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404665"/>
            <a:ext cx="7500937" cy="1152128"/>
          </a:xfrm>
        </p:spPr>
        <p:txBody>
          <a:bodyPr/>
          <a:lstStyle/>
          <a:p>
            <a:r>
              <a:rPr lang="ru-RU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организации летней оздоровительной кампании 2021</a:t>
            </a:r>
            <a:endParaRPr lang="ru-RU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8246720" cy="4654870"/>
          </a:xfrm>
        </p:spPr>
        <p:txBody>
          <a:bodyPr/>
          <a:lstStyle/>
          <a:p>
            <a:r>
              <a:rPr lang="ru-RU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ЛДО</a:t>
            </a:r>
          </a:p>
          <a:p>
            <a:r>
              <a:rPr lang="ru-RU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РВО</a:t>
            </a:r>
          </a:p>
          <a:p>
            <a:r>
              <a:rPr lang="ru-RU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Трудовая занятость</a:t>
            </a:r>
          </a:p>
          <a:p>
            <a:r>
              <a:rPr lang="ru-RU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Спортивная площадка</a:t>
            </a:r>
            <a:endParaRPr lang="ru-RU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422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1"/>
            <a:ext cx="7500937" cy="908720"/>
          </a:xfrm>
        </p:spPr>
        <p:txBody>
          <a:bodyPr/>
          <a:lstStyle/>
          <a:p>
            <a:r>
              <a:rPr lang="ru-RU" sz="32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</a:t>
            </a:r>
            <a:endParaRPr lang="ru-RU" sz="32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972235"/>
              </p:ext>
            </p:extLst>
          </p:nvPr>
        </p:nvGraphicFramePr>
        <p:xfrm>
          <a:off x="395537" y="1052736"/>
          <a:ext cx="8462714" cy="559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2829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1"/>
            <a:ext cx="7500937" cy="692695"/>
          </a:xfrm>
        </p:spPr>
        <p:txBody>
          <a:bodyPr/>
          <a:lstStyle/>
          <a:p>
            <a:r>
              <a:rPr lang="ru-RU" sz="28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Нормативы ЛОК 2021</a:t>
            </a:r>
            <a:endParaRPr lang="ru-RU" sz="28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69729964"/>
              </p:ext>
            </p:extLst>
          </p:nvPr>
        </p:nvGraphicFramePr>
        <p:xfrm>
          <a:off x="1619672" y="1484784"/>
          <a:ext cx="5597746" cy="3339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85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9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Форма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Норматив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64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ЛДО (14 дней)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4088,28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36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ЛДО (18 дней)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5256,42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36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РВО (10 дней)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2309,82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97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РВО (5 дней) осень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1154,9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380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214313"/>
            <a:ext cx="7200799" cy="119846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Дорожная карта по организации летней оздоровительной кампании 2021 года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700808"/>
          <a:ext cx="8678739" cy="4699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78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673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Направление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Мероприятия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Сроки/период исполнения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Ответственные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3474">
                <a:tc rowSpan="6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1. Предоставление </a:t>
                      </a:r>
                      <a:r>
                        <a:rPr lang="ru-RU" sz="1600" dirty="0"/>
                        <a:t>муниципальной услуги по отдыху детей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сбор предварительных заявок от учреждений и формирование МЗ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15.02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/>
                        <a:t>ДО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8711">
                <a:tc vMerge="1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формирование списка муниципальной услуги  и контингента с учетом организации отдыха детей ГР в приоритетном порядке в разрезе категорий и возраста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01.03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55">
                <a:tc vMerge="1">
                  <a:txBody>
                    <a:bodyPr/>
                    <a:lstStyle/>
                    <a:p>
                      <a:pPr indent="0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Направление списка ОУ в ДСП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20.03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0106">
                <a:tc vMerge="1">
                  <a:txBody>
                    <a:bodyPr/>
                    <a:lstStyle/>
                    <a:p>
                      <a:pPr indent="0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Направление запроса в ДФ на увеличение финансирования на основании заявок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31.03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ДСП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6737">
                <a:tc vMerge="1">
                  <a:txBody>
                    <a:bodyPr/>
                    <a:lstStyle/>
                    <a:p>
                      <a:pPr indent="0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Приказ о дислокации летних лагерей досуга и отдыха, РВО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20.04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0106">
                <a:tc vMerge="1">
                  <a:txBody>
                    <a:bodyPr/>
                    <a:lstStyle/>
                    <a:p>
                      <a:pPr indent="0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- направление списка с учетом дополнительной потребности муниципальной услуги в ДСП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 15.04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ДО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95638010"/>
              </p:ext>
            </p:extLst>
          </p:nvPr>
        </p:nvGraphicFramePr>
        <p:xfrm>
          <a:off x="250825" y="1341438"/>
          <a:ext cx="8607424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9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5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Предоставление муниципальной услуги по отдыху детей</a:t>
                      </a:r>
                    </a:p>
                    <a:p>
                      <a:pPr indent="0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направление списка с учетом дополнительной потребности муниципальной услуги в ДСП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15.04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ДО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indent="0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доработка БДЛ в части добавления разновозрастных отрядов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31.03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ДСП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indent="0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проведение обучающего семинара по электронному учету услуг по организации отдыха детей и молодежи в муниципальных учреждениях (АИС «Учет услуг по отдыху детей»)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02.04-08.04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ДСП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indent="0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организация работы по приему заявлений от родителей, формирование фактического количества детей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30.04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indent="0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комплектование контингента ЛДО, РВО в АИС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30.05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ОУ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indent="0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размещение информации, пресс-релизов на сайтах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постоянно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ДСП, 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7933370"/>
              </p:ext>
            </p:extLst>
          </p:nvPr>
        </p:nvGraphicFramePr>
        <p:xfrm>
          <a:off x="323528" y="1340767"/>
          <a:ext cx="8568953" cy="5184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37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44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72109">
                <a:tc rowSpan="3">
                  <a:txBody>
                    <a:bodyPr/>
                    <a:lstStyle/>
                    <a:p>
                      <a:pPr indent="0"/>
                      <a:r>
                        <a:rPr lang="ru-RU" sz="1800" dirty="0" smtClean="0"/>
                        <a:t>2. Организация персонифицированного учета занятости детей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-приказ о назначении ответственных за работу с детьми в ИС «Траектория» в летний период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До 01.03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ДО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-мониторинг летней занятости в ИС «Траектория» план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30.05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ДО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-мониторинг летней занятости в ИС «Траектория», факт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15.09.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8072">
                <a:tc rowSpan="4">
                  <a:txBody>
                    <a:bodyPr/>
                    <a:lstStyle/>
                    <a:p>
                      <a:pPr indent="0"/>
                      <a:r>
                        <a:rPr lang="ru-RU" sz="1800" dirty="0" smtClean="0"/>
                        <a:t>3. Организация отдыха детей группы риска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определение количества детей ГР, подлежащих отдыху и оздоровлению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01.03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ДО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- формирование планов по занятости детей ГР в разрезе каждого летнего месяца 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30.04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7210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/>
                        <a:t>- учет детей группы риска при формировании контингента ЛДО РВО в приоритетном порядке;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 01.03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/>
                        <a:t>- реализация проекта «Лето на спортплощадке»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/>
                        <a:t>в течение лета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ДО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19" y="1124744"/>
          <a:ext cx="8606729" cy="5598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7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0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59255">
                <a:tc rowSpan="8">
                  <a:txBody>
                    <a:bodyPr/>
                    <a:lstStyle/>
                    <a:p>
                      <a:pPr indent="0"/>
                      <a:r>
                        <a:rPr lang="ru-RU" sz="1800" dirty="0" smtClean="0"/>
                        <a:t>4. Содержание отдыха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разработка программ ЛДО, РВО: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     - направленных на привлечение подростков;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     - для детей приоритетных категорий (СОП, ГР); 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     - для детей с ОВЗ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 15.03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96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организация и реализация проекта «</a:t>
                      </a:r>
                      <a:r>
                        <a:rPr lang="ru-RU" sz="1400" dirty="0" err="1"/>
                        <a:t>Аква-кайф</a:t>
                      </a:r>
                      <a:r>
                        <a:rPr lang="ru-RU" sz="1400" dirty="0"/>
                        <a:t>»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В течение лета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ОУ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79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размещение информации о ЛДО в Навигаторе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 01.04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888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организация экспертизы программ ЛДО, РВО:</a:t>
                      </a:r>
                    </a:p>
                    <a:p>
                      <a:pPr marL="342900" lvl="0" indent="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/>
                        <a:t>Проведение семинара с целью оказания методической помощи по разработке программ ЛДО, РВО;</a:t>
                      </a:r>
                    </a:p>
                    <a:p>
                      <a:pPr marL="342900" lvl="0" indent="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/>
                        <a:t>Защита программ (районный уровень);</a:t>
                      </a:r>
                    </a:p>
                    <a:p>
                      <a:pPr marL="342900" lvl="0" indent="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/>
                        <a:t>Защита программ (городской уровень);</a:t>
                      </a:r>
                    </a:p>
                    <a:p>
                      <a:pPr marL="342900" lvl="0" indent="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/>
                        <a:t>Анализ качества предоставления услуг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30.04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15.03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01.04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15.04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до </a:t>
                      </a:r>
                      <a:r>
                        <a:rPr lang="ru-RU" sz="1400" dirty="0"/>
                        <a:t>01.10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6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проведение рабочих совещаний с лагерями по наполняемости в 1 смену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с 01.02 по 10.04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ДСП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50369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формирование реестра ОУ - организаторов профильных смен;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разработка программ профильных смен;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поиск социальных партнёров о соглашении и сотрудничестве для реализации программы;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информационная кампания;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 формирование списка детей в профильную смену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20.03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01.04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15.05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 30.04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15.05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ДО, ДСП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ОУ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ОУ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ОУ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96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-анализ качества предоставления муниципальной услуги (отчет, мониторинг)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До 15.09.2021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648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/>
                        <a:t>-совещание по итогам летней кампании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/>
                        <a:t>Октябрь 2021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ДО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1">
      <a:majorFont>
        <a:latin typeface="Microsoft Sans Serif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14947</TotalTime>
  <Words>1130</Words>
  <Application>Microsoft Office PowerPoint</Application>
  <PresentationFormat>Экран (4:3)</PresentationFormat>
  <Paragraphs>223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Тема13</vt:lpstr>
      <vt:lpstr>«Организация оздоровления, отдыха и занятости детей города Перми в 2021 году»    </vt:lpstr>
      <vt:lpstr>Задачи на летнюю кампанию 2021 года</vt:lpstr>
      <vt:lpstr>Формы организации летней оздоровительной кампании 2021</vt:lpstr>
      <vt:lpstr>Нормативно-правовая база</vt:lpstr>
      <vt:lpstr>Нормативы ЛОК 2021</vt:lpstr>
      <vt:lpstr> Дорожная карта по организации летней оздоровительной кампании 2021 года  </vt:lpstr>
      <vt:lpstr>Слайд 7</vt:lpstr>
      <vt:lpstr>Слайд 8</vt:lpstr>
      <vt:lpstr>Слайд 9</vt:lpstr>
      <vt:lpstr>Слайд 10</vt:lpstr>
      <vt:lpstr>Слайд 11</vt:lpstr>
      <vt:lpstr>Слайд 12</vt:lpstr>
      <vt:lpstr>Реестр организаций отдыха детей  и их оздоровления Пермского края (приказ Министерства социального развития  № СЭД -33-01-03-913 от 14 апреля 2020 г.)</vt:lpstr>
    </vt:vector>
  </TitlesOfParts>
  <Company>Администрация г. Перми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учреждения в условиях конкуренции</dc:title>
  <dc:creator>gorlov</dc:creator>
  <cp:lastModifiedBy>Dimarchuk-ar</cp:lastModifiedBy>
  <cp:revision>1515</cp:revision>
  <dcterms:created xsi:type="dcterms:W3CDTF">2011-07-11T09:19:36Z</dcterms:created>
  <dcterms:modified xsi:type="dcterms:W3CDTF">2021-02-15T10:52:27Z</dcterms:modified>
</cp:coreProperties>
</file>